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81" r:id="rId3"/>
    <p:sldId id="256" r:id="rId4"/>
    <p:sldId id="257" r:id="rId5"/>
    <p:sldId id="259" r:id="rId6"/>
    <p:sldId id="258" r:id="rId7"/>
    <p:sldId id="280" r:id="rId8"/>
    <p:sldId id="264" r:id="rId9"/>
    <p:sldId id="272" r:id="rId10"/>
    <p:sldId id="283" r:id="rId11"/>
    <p:sldId id="274" r:id="rId12"/>
    <p:sldId id="279" r:id="rId13"/>
    <p:sldId id="260" r:id="rId14"/>
    <p:sldId id="261" r:id="rId15"/>
    <p:sldId id="262" r:id="rId16"/>
    <p:sldId id="263" r:id="rId17"/>
    <p:sldId id="265" r:id="rId18"/>
    <p:sldId id="275" r:id="rId19"/>
    <p:sldId id="276" r:id="rId20"/>
    <p:sldId id="278" r:id="rId21"/>
    <p:sldId id="266" r:id="rId22"/>
    <p:sldId id="267" r:id="rId23"/>
    <p:sldId id="282" r:id="rId24"/>
    <p:sldId id="273" r:id="rId25"/>
    <p:sldId id="268" r:id="rId26"/>
    <p:sldId id="271" r:id="rId27"/>
    <p:sldId id="269"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5D37"/>
    <a:srgbClr val="DA82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6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43C77C0-2FEA-49E3-BE75-9179CA33B225}" type="datetimeFigureOut">
              <a:rPr lang="de-DE" smtClean="0"/>
              <a:t>13.01.2022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365513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43C77C0-2FEA-49E3-BE75-9179CA33B225}" type="datetimeFigureOut">
              <a:rPr lang="de-DE" smtClean="0"/>
              <a:t>13.01.2022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24227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43C77C0-2FEA-49E3-BE75-9179CA33B225}" type="datetimeFigureOut">
              <a:rPr lang="de-DE" smtClean="0"/>
              <a:t>13.01.2022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382928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43C77C0-2FEA-49E3-BE75-9179CA33B225}" type="datetimeFigureOut">
              <a:rPr lang="de-DE" smtClean="0"/>
              <a:t>13.01.2022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403929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43C77C0-2FEA-49E3-BE75-9179CA33B225}" type="datetimeFigureOut">
              <a:rPr lang="de-DE" smtClean="0"/>
              <a:t>13.01.2022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153395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43C77C0-2FEA-49E3-BE75-9179CA33B225}" type="datetimeFigureOut">
              <a:rPr lang="de-DE" smtClean="0"/>
              <a:t>13.01.2022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236961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43C77C0-2FEA-49E3-BE75-9179CA33B225}" type="datetimeFigureOut">
              <a:rPr lang="de-DE" smtClean="0"/>
              <a:t>13.01.2022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24235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43C77C0-2FEA-49E3-BE75-9179CA33B225}" type="datetimeFigureOut">
              <a:rPr lang="de-DE" smtClean="0"/>
              <a:t>13.01.2022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205569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C77C0-2FEA-49E3-BE75-9179CA33B225}" type="datetimeFigureOut">
              <a:rPr lang="de-DE" smtClean="0"/>
              <a:t>13.01.2022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191714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43C77C0-2FEA-49E3-BE75-9179CA33B225}" type="datetimeFigureOut">
              <a:rPr lang="de-DE" smtClean="0"/>
              <a:t>13.01.2022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388247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43C77C0-2FEA-49E3-BE75-9179CA33B225}" type="datetimeFigureOut">
              <a:rPr lang="de-DE" smtClean="0"/>
              <a:t>13.01.2022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42C7CFE-0C32-4057-8B7A-BF7518D4F9CC}" type="slidenum">
              <a:rPr lang="de-DE" smtClean="0"/>
              <a:t>‹Nr.›</a:t>
            </a:fld>
            <a:endParaRPr lang="de-DE"/>
          </a:p>
        </p:txBody>
      </p:sp>
    </p:spTree>
    <p:extLst>
      <p:ext uri="{BB962C8B-B14F-4D97-AF65-F5344CB8AC3E}">
        <p14:creationId xmlns:p14="http://schemas.microsoft.com/office/powerpoint/2010/main" val="70197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C77C0-2FEA-49E3-BE75-9179CA33B225}" type="datetimeFigureOut">
              <a:rPr lang="de-DE" smtClean="0"/>
              <a:t>13.01.2022</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C7CFE-0C32-4057-8B7A-BF7518D4F9CC}" type="slidenum">
              <a:rPr lang="de-DE" smtClean="0"/>
              <a:t>‹Nr.›</a:t>
            </a:fld>
            <a:endParaRPr lang="de-DE"/>
          </a:p>
        </p:txBody>
      </p:sp>
    </p:spTree>
    <p:extLst>
      <p:ext uri="{BB962C8B-B14F-4D97-AF65-F5344CB8AC3E}">
        <p14:creationId xmlns:p14="http://schemas.microsoft.com/office/powerpoint/2010/main" val="66186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ddrmoped.de/shop/katalog/benzinfilter-massiv-aus-metall-omg-fuer-simson"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d-vinyl.de/kontak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15.jpeg"/><Relationship Id="rId12" Type="http://schemas.openxmlformats.org/officeDocument/2006/relationships/image" Target="../media/image19.jpeg"/><Relationship Id="rId17" Type="http://schemas.microsoft.com/office/2007/relationships/hdphoto" Target="../media/hdphoto4.wdp"/><Relationship Id="rId2" Type="http://schemas.openxmlformats.org/officeDocument/2006/relationships/image" Target="../media/image4.jp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jpeg"/><Relationship Id="rId15" Type="http://schemas.openxmlformats.org/officeDocument/2006/relationships/image" Target="../media/image7.jpeg"/><Relationship Id="rId10" Type="http://schemas.openxmlformats.org/officeDocument/2006/relationships/image" Target="../media/image17.jpeg"/><Relationship Id="rId4" Type="http://schemas.openxmlformats.org/officeDocument/2006/relationships/image" Target="../media/image12.jpeg"/><Relationship Id="rId9" Type="http://schemas.microsoft.com/office/2007/relationships/hdphoto" Target="../media/hdphoto3.wdp"/><Relationship Id="rId1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E7BBB550-EDEF-4443-8D9B-1ED41860062C}"/>
              </a:ext>
            </a:extLst>
          </p:cNvPr>
          <p:cNvGrpSpPr/>
          <p:nvPr/>
        </p:nvGrpSpPr>
        <p:grpSpPr>
          <a:xfrm>
            <a:off x="0" y="0"/>
            <a:ext cx="9193980" cy="5099538"/>
            <a:chOff x="0" y="0"/>
            <a:chExt cx="9193980" cy="5099538"/>
          </a:xfrm>
        </p:grpSpPr>
        <p:pic>
          <p:nvPicPr>
            <p:cNvPr id="5" name="Grafik 4">
              <a:extLst>
                <a:ext uri="{FF2B5EF4-FFF2-40B4-BE49-F238E27FC236}">
                  <a16:creationId xmlns:a16="http://schemas.microsoft.com/office/drawing/2014/main" id="{DDC0887E-D977-4DC8-AA87-B36B9F2977F7}"/>
                </a:ext>
              </a:extLst>
            </p:cNvPr>
            <p:cNvPicPr>
              <a:picLocks noChangeAspect="1"/>
            </p:cNvPicPr>
            <p:nvPr/>
          </p:nvPicPr>
          <p:blipFill rotWithShape="1">
            <a:blip r:embed="rId2"/>
            <a:srcRect b="1342"/>
            <a:stretch/>
          </p:blipFill>
          <p:spPr>
            <a:xfrm>
              <a:off x="0" y="0"/>
              <a:ext cx="9193980" cy="5099538"/>
            </a:xfrm>
            <a:prstGeom prst="rect">
              <a:avLst/>
            </a:prstGeom>
          </p:spPr>
        </p:pic>
        <p:sp>
          <p:nvSpPr>
            <p:cNvPr id="6" name="Textfeld 5">
              <a:extLst>
                <a:ext uri="{FF2B5EF4-FFF2-40B4-BE49-F238E27FC236}">
                  <a16:creationId xmlns:a16="http://schemas.microsoft.com/office/drawing/2014/main" id="{A53DF3B4-6BA8-4DDE-98EF-B66C4B56D547}"/>
                </a:ext>
              </a:extLst>
            </p:cNvPr>
            <p:cNvSpPr txBox="1"/>
            <p:nvPr/>
          </p:nvSpPr>
          <p:spPr>
            <a:xfrm rot="20608959">
              <a:off x="1806091" y="1310355"/>
              <a:ext cx="5828840" cy="2123658"/>
            </a:xfrm>
            <a:prstGeom prst="rect">
              <a:avLst/>
            </a:prstGeom>
            <a:noFill/>
          </p:spPr>
          <p:txBody>
            <a:bodyPr wrap="none" rtlCol="0">
              <a:spAutoFit/>
            </a:bodyPr>
            <a:lstStyle/>
            <a:p>
              <a:pPr algn="ctr"/>
              <a:r>
                <a:rPr lang="de-DE" sz="4400" b="1" dirty="0" err="1">
                  <a:solidFill>
                    <a:schemeClr val="bg1"/>
                  </a:solidFill>
                </a:rPr>
                <a:t>My</a:t>
              </a:r>
              <a:r>
                <a:rPr lang="de-DE" sz="4400" b="1" dirty="0">
                  <a:solidFill>
                    <a:schemeClr val="bg1"/>
                  </a:solidFill>
                </a:rPr>
                <a:t> </a:t>
              </a:r>
              <a:r>
                <a:rPr lang="de-DE" sz="4400" b="1" dirty="0" err="1">
                  <a:solidFill>
                    <a:schemeClr val="bg1"/>
                  </a:solidFill>
                </a:rPr>
                <a:t>HumminGuru</a:t>
              </a:r>
              <a:r>
                <a:rPr lang="de-DE" sz="4400" b="1" dirty="0">
                  <a:solidFill>
                    <a:schemeClr val="bg1"/>
                  </a:solidFill>
                </a:rPr>
                <a:t> hack:</a:t>
              </a:r>
            </a:p>
            <a:p>
              <a:pPr algn="ctr"/>
              <a:endParaRPr lang="de-DE" sz="4400" b="1" dirty="0">
                <a:solidFill>
                  <a:schemeClr val="bg1"/>
                </a:solidFill>
              </a:endParaRPr>
            </a:p>
            <a:p>
              <a:pPr algn="ctr"/>
              <a:r>
                <a:rPr lang="de-DE" sz="4400" b="1" dirty="0">
                  <a:solidFill>
                    <a:schemeClr val="bg1"/>
                  </a:solidFill>
                </a:rPr>
                <a:t>DIY Refill Unit </a:t>
              </a:r>
            </a:p>
          </p:txBody>
        </p:sp>
        <p:sp>
          <p:nvSpPr>
            <p:cNvPr id="8" name="Textfeld 7">
              <a:extLst>
                <a:ext uri="{FF2B5EF4-FFF2-40B4-BE49-F238E27FC236}">
                  <a16:creationId xmlns:a16="http://schemas.microsoft.com/office/drawing/2014/main" id="{89A8199B-9E2B-4B25-9167-C427A32D4500}"/>
                </a:ext>
              </a:extLst>
            </p:cNvPr>
            <p:cNvSpPr txBox="1"/>
            <p:nvPr/>
          </p:nvSpPr>
          <p:spPr>
            <a:xfrm>
              <a:off x="8485433" y="2716451"/>
              <a:ext cx="184730" cy="461665"/>
            </a:xfrm>
            <a:prstGeom prst="rect">
              <a:avLst/>
            </a:prstGeom>
            <a:noFill/>
          </p:spPr>
          <p:txBody>
            <a:bodyPr wrap="none" rtlCol="0">
              <a:spAutoFit/>
            </a:bodyPr>
            <a:lstStyle/>
            <a:p>
              <a:pPr algn="ctr"/>
              <a:endParaRPr lang="de-DE" sz="2400" b="1" dirty="0"/>
            </a:p>
          </p:txBody>
        </p:sp>
      </p:grpSp>
      <p:sp>
        <p:nvSpPr>
          <p:cNvPr id="2" name="Textfeld 1">
            <a:extLst>
              <a:ext uri="{FF2B5EF4-FFF2-40B4-BE49-F238E27FC236}">
                <a16:creationId xmlns:a16="http://schemas.microsoft.com/office/drawing/2014/main" id="{E715F7F3-FE8F-464F-A72E-5B6DDEAFA09D}"/>
              </a:ext>
            </a:extLst>
          </p:cNvPr>
          <p:cNvSpPr txBox="1"/>
          <p:nvPr/>
        </p:nvSpPr>
        <p:spPr>
          <a:xfrm>
            <a:off x="7564745" y="6533202"/>
            <a:ext cx="1566454" cy="261610"/>
          </a:xfrm>
          <a:prstGeom prst="rect">
            <a:avLst/>
          </a:prstGeom>
          <a:noFill/>
        </p:spPr>
        <p:txBody>
          <a:bodyPr wrap="none" rtlCol="0">
            <a:spAutoFit/>
          </a:bodyPr>
          <a:lstStyle/>
          <a:p>
            <a:r>
              <a:rPr lang="de-DE" sz="1100" dirty="0">
                <a:solidFill>
                  <a:schemeClr val="tx1">
                    <a:lumMod val="50000"/>
                    <a:lumOff val="50000"/>
                  </a:schemeClr>
                </a:solidFill>
              </a:rPr>
              <a:t>good-vinyl.de - 01/2022</a:t>
            </a:r>
          </a:p>
        </p:txBody>
      </p:sp>
      <p:sp>
        <p:nvSpPr>
          <p:cNvPr id="3" name="Textfeld 2">
            <a:extLst>
              <a:ext uri="{FF2B5EF4-FFF2-40B4-BE49-F238E27FC236}">
                <a16:creationId xmlns:a16="http://schemas.microsoft.com/office/drawing/2014/main" id="{1EC400A7-76CA-4918-B1EF-3D0CDCEFDE93}"/>
              </a:ext>
            </a:extLst>
          </p:cNvPr>
          <p:cNvSpPr txBox="1"/>
          <p:nvPr/>
        </p:nvSpPr>
        <p:spPr>
          <a:xfrm>
            <a:off x="202223" y="4907562"/>
            <a:ext cx="4518288" cy="2123658"/>
          </a:xfrm>
          <a:prstGeom prst="rect">
            <a:avLst/>
          </a:prstGeom>
          <a:noFill/>
        </p:spPr>
        <p:txBody>
          <a:bodyPr wrap="none" rtlCol="0">
            <a:spAutoFit/>
          </a:bodyPr>
          <a:lstStyle/>
          <a:p>
            <a:endParaRPr lang="de-DE" dirty="0"/>
          </a:p>
          <a:p>
            <a:r>
              <a:rPr lang="de-DE" sz="1600" dirty="0"/>
              <a:t>Inhalt dieser Dokumentation:</a:t>
            </a:r>
            <a:br>
              <a:rPr lang="de-DE" sz="1600" dirty="0"/>
            </a:br>
            <a:endParaRPr lang="de-DE" sz="1600" dirty="0"/>
          </a:p>
          <a:p>
            <a:pPr marL="285750" indent="-285750">
              <a:buFontTx/>
              <a:buChar char="-"/>
            </a:pPr>
            <a:r>
              <a:rPr lang="de-DE" sz="1600" dirty="0"/>
              <a:t>Bedienungsanleitung (deutsch, englisch)</a:t>
            </a:r>
          </a:p>
          <a:p>
            <a:pPr marL="285750" indent="-285750">
              <a:buFontTx/>
              <a:buChar char="-"/>
            </a:pPr>
            <a:r>
              <a:rPr lang="de-DE" sz="1600" dirty="0"/>
              <a:t>Kurzbeschreibung der wichtigsten Komponenten</a:t>
            </a:r>
          </a:p>
          <a:p>
            <a:pPr marL="285750" indent="-285750">
              <a:buFontTx/>
              <a:buChar char="-"/>
            </a:pPr>
            <a:r>
              <a:rPr lang="de-DE" sz="1600" dirty="0"/>
              <a:t>Blockschaltbilder (Verdrahtung etc.) </a:t>
            </a:r>
          </a:p>
          <a:p>
            <a:pPr marL="285750" indent="-285750">
              <a:buFontTx/>
              <a:buChar char="-"/>
            </a:pPr>
            <a:r>
              <a:rPr lang="de-DE" sz="1600" dirty="0"/>
              <a:t>diverse Fotos</a:t>
            </a:r>
          </a:p>
          <a:p>
            <a:endParaRPr lang="de-DE" dirty="0"/>
          </a:p>
        </p:txBody>
      </p:sp>
      <p:sp>
        <p:nvSpPr>
          <p:cNvPr id="9" name="Textfeld 8">
            <a:extLst>
              <a:ext uri="{FF2B5EF4-FFF2-40B4-BE49-F238E27FC236}">
                <a16:creationId xmlns:a16="http://schemas.microsoft.com/office/drawing/2014/main" id="{1E634E5F-7D9F-4670-A925-9549DCB0AF20}"/>
              </a:ext>
            </a:extLst>
          </p:cNvPr>
          <p:cNvSpPr txBox="1"/>
          <p:nvPr/>
        </p:nvSpPr>
        <p:spPr>
          <a:xfrm>
            <a:off x="8209127" y="5183116"/>
            <a:ext cx="922072" cy="307777"/>
          </a:xfrm>
          <a:prstGeom prst="rect">
            <a:avLst/>
          </a:prstGeom>
          <a:noFill/>
        </p:spPr>
        <p:txBody>
          <a:bodyPr wrap="square">
            <a:spAutoFit/>
          </a:bodyPr>
          <a:lstStyle/>
          <a:p>
            <a:pPr algn="ctr"/>
            <a:r>
              <a:rPr lang="de-DE" sz="1400" dirty="0"/>
              <a:t>V1.0a</a:t>
            </a:r>
          </a:p>
        </p:txBody>
      </p:sp>
    </p:spTree>
    <p:extLst>
      <p:ext uri="{BB962C8B-B14F-4D97-AF65-F5344CB8AC3E}">
        <p14:creationId xmlns:p14="http://schemas.microsoft.com/office/powerpoint/2010/main" val="331237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12CB627B-6A0B-44DC-A798-8344FB8D7497}"/>
              </a:ext>
            </a:extLst>
          </p:cNvPr>
          <p:cNvSpPr txBox="1"/>
          <p:nvPr/>
        </p:nvSpPr>
        <p:spPr>
          <a:xfrm>
            <a:off x="253052" y="908110"/>
            <a:ext cx="8539256" cy="3046988"/>
          </a:xfrm>
          <a:prstGeom prst="rect">
            <a:avLst/>
          </a:prstGeom>
          <a:noFill/>
        </p:spPr>
        <p:txBody>
          <a:bodyPr wrap="square" rtlCol="0">
            <a:spAutoFit/>
          </a:bodyPr>
          <a:lstStyle/>
          <a:p>
            <a:r>
              <a:rPr lang="de-DE" dirty="0"/>
              <a:t>2,99€ eBay</a:t>
            </a:r>
          </a:p>
          <a:p>
            <a:r>
              <a:rPr lang="de-DE" dirty="0"/>
              <a:t>2,49€  </a:t>
            </a:r>
            <a:r>
              <a:rPr lang="de-DE" sz="1600" dirty="0">
                <a:hlinkClick r:id="rId2"/>
              </a:rPr>
              <a:t>www.ddrmoped.de/shop/katalog/benzinfilter-massiv-aus-metall-omg-fuer-simson</a:t>
            </a:r>
            <a:endParaRPr lang="de-DE" sz="1600" dirty="0"/>
          </a:p>
          <a:p>
            <a:endParaRPr lang="de-DE" dirty="0"/>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i="0" u="none" strike="noStrike" cap="none" normalizeH="0" baseline="0" dirty="0">
                <a:ln>
                  <a:noFill/>
                </a:ln>
                <a:solidFill>
                  <a:srgbClr val="333333"/>
                </a:solidFill>
                <a:effectLst/>
                <a:latin typeface="Skin-market-sans"/>
              </a:rPr>
              <a:t>Benzinfilter Kraftstofffilter</a:t>
            </a:r>
            <a:endParaRPr lang="de-DE" dirty="0"/>
          </a:p>
          <a:p>
            <a:endParaRPr lang="de-DE" dirty="0"/>
          </a:p>
          <a:p>
            <a:r>
              <a:rPr lang="de-DE" dirty="0"/>
              <a:t>Der Filter kann aufgeschraubt werden, hat ein Schauglas und ist mit einem Sieb aus Kunststoff ausgestattet; </a:t>
            </a:r>
            <a:r>
              <a:rPr lang="de-DE" sz="1600" i="0" dirty="0">
                <a:solidFill>
                  <a:srgbClr val="000000"/>
                </a:solidFill>
                <a:effectLst/>
                <a:latin typeface="Verdana" panose="020B0604030504040204" pitchFamily="34" charset="0"/>
              </a:rPr>
              <a:t>massiv aus Metall mit 6mm Anschluss.</a:t>
            </a:r>
          </a:p>
          <a:p>
            <a:r>
              <a:rPr lang="de-DE" sz="1600" dirty="0">
                <a:solidFill>
                  <a:srgbClr val="000000"/>
                </a:solidFill>
                <a:latin typeface="Verdana" panose="020B0604030504040204" pitchFamily="34" charset="0"/>
              </a:rPr>
              <a:t>Die Durchflussmenge ist etwas geringer als bei dem o.g. Modell.</a:t>
            </a:r>
            <a:endParaRPr lang="de-DE" sz="1600" i="0" dirty="0">
              <a:solidFill>
                <a:srgbClr val="000000"/>
              </a:solidFill>
              <a:effectLst/>
              <a:latin typeface="Verdana" panose="020B0604030504040204" pitchFamily="34" charset="0"/>
            </a:endParaRPr>
          </a:p>
          <a:p>
            <a:endParaRPr lang="de-DE" sz="1600" dirty="0">
              <a:solidFill>
                <a:srgbClr val="000000"/>
              </a:solidFill>
              <a:latin typeface="Verdana" panose="020B0604030504040204" pitchFamily="34" charset="0"/>
            </a:endParaRPr>
          </a:p>
          <a:p>
            <a:endParaRPr lang="de-DE" dirty="0"/>
          </a:p>
          <a:p>
            <a:endParaRPr lang="de-DE" sz="1600" dirty="0"/>
          </a:p>
        </p:txBody>
      </p:sp>
      <p:sp>
        <p:nvSpPr>
          <p:cNvPr id="3" name="Textfeld 2">
            <a:extLst>
              <a:ext uri="{FF2B5EF4-FFF2-40B4-BE49-F238E27FC236}">
                <a16:creationId xmlns:a16="http://schemas.microsoft.com/office/drawing/2014/main" id="{77179B01-D973-41D4-95BB-67329EA01A95}"/>
              </a:ext>
            </a:extLst>
          </p:cNvPr>
          <p:cNvSpPr txBox="1"/>
          <p:nvPr/>
        </p:nvSpPr>
        <p:spPr>
          <a:xfrm>
            <a:off x="253052" y="317500"/>
            <a:ext cx="3282373" cy="400110"/>
          </a:xfrm>
          <a:prstGeom prst="rect">
            <a:avLst/>
          </a:prstGeom>
          <a:noFill/>
        </p:spPr>
        <p:txBody>
          <a:bodyPr wrap="none" rtlCol="0">
            <a:spAutoFit/>
          </a:bodyPr>
          <a:lstStyle/>
          <a:p>
            <a:r>
              <a:rPr lang="de-DE" sz="2000" b="1" dirty="0"/>
              <a:t>Flüssigkeitsfilter - Alternative</a:t>
            </a:r>
          </a:p>
        </p:txBody>
      </p:sp>
      <p:grpSp>
        <p:nvGrpSpPr>
          <p:cNvPr id="23" name="Gruppieren 22">
            <a:extLst>
              <a:ext uri="{FF2B5EF4-FFF2-40B4-BE49-F238E27FC236}">
                <a16:creationId xmlns:a16="http://schemas.microsoft.com/office/drawing/2014/main" id="{96476641-D726-4DF6-ACE1-C9C6430BE580}"/>
              </a:ext>
            </a:extLst>
          </p:cNvPr>
          <p:cNvGrpSpPr/>
          <p:nvPr/>
        </p:nvGrpSpPr>
        <p:grpSpPr>
          <a:xfrm>
            <a:off x="351692" y="3620059"/>
            <a:ext cx="4242195" cy="2790778"/>
            <a:chOff x="2286000" y="3297579"/>
            <a:chExt cx="3796812" cy="2482583"/>
          </a:xfrm>
        </p:grpSpPr>
        <p:pic>
          <p:nvPicPr>
            <p:cNvPr id="4" name="Picture 2">
              <a:extLst>
                <a:ext uri="{FF2B5EF4-FFF2-40B4-BE49-F238E27FC236}">
                  <a16:creationId xmlns:a16="http://schemas.microsoft.com/office/drawing/2014/main" id="{6E7828A4-C358-495D-B5A2-B73B81C3F8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96" b="12813"/>
            <a:stretch/>
          </p:blipFill>
          <p:spPr bwMode="auto">
            <a:xfrm>
              <a:off x="2286000" y="3462655"/>
              <a:ext cx="3796812" cy="200444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r Verbinder 7">
              <a:extLst>
                <a:ext uri="{FF2B5EF4-FFF2-40B4-BE49-F238E27FC236}">
                  <a16:creationId xmlns:a16="http://schemas.microsoft.com/office/drawing/2014/main" id="{DC38204F-CE3C-474E-872B-DADC81EADA66}"/>
                </a:ext>
              </a:extLst>
            </p:cNvPr>
            <p:cNvCxnSpPr>
              <a:cxnSpLocks/>
            </p:cNvCxnSpPr>
            <p:nvPr/>
          </p:nvCxnSpPr>
          <p:spPr>
            <a:xfrm flipV="1">
              <a:off x="3199620" y="4572310"/>
              <a:ext cx="2584939" cy="10638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0441BFDE-350F-4629-A814-6F41EE08895E}"/>
                </a:ext>
              </a:extLst>
            </p:cNvPr>
            <p:cNvSpPr txBox="1"/>
            <p:nvPr/>
          </p:nvSpPr>
          <p:spPr>
            <a:xfrm rot="19971751">
              <a:off x="4554671" y="5044892"/>
              <a:ext cx="692818" cy="307777"/>
            </a:xfrm>
            <a:prstGeom prst="rect">
              <a:avLst/>
            </a:prstGeom>
            <a:noFill/>
          </p:spPr>
          <p:txBody>
            <a:bodyPr wrap="none" rtlCol="0">
              <a:spAutoFit/>
            </a:bodyPr>
            <a:lstStyle/>
            <a:p>
              <a:r>
                <a:rPr lang="de-DE" sz="1400" dirty="0"/>
                <a:t>63 mm</a:t>
              </a:r>
            </a:p>
          </p:txBody>
        </p:sp>
        <p:cxnSp>
          <p:nvCxnSpPr>
            <p:cNvPr id="14" name="Gerader Verbinder 13">
              <a:extLst>
                <a:ext uri="{FF2B5EF4-FFF2-40B4-BE49-F238E27FC236}">
                  <a16:creationId xmlns:a16="http://schemas.microsoft.com/office/drawing/2014/main" id="{7F9A4B3C-2C22-4FEC-984C-8A5BFF332130}"/>
                </a:ext>
              </a:extLst>
            </p:cNvPr>
            <p:cNvCxnSpPr>
              <a:cxnSpLocks/>
            </p:cNvCxnSpPr>
            <p:nvPr/>
          </p:nvCxnSpPr>
          <p:spPr>
            <a:xfrm>
              <a:off x="3129281" y="5484195"/>
              <a:ext cx="140678" cy="2959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D42F9394-AF51-4EA9-BF1E-4DFC2FD3E771}"/>
                </a:ext>
              </a:extLst>
            </p:cNvPr>
            <p:cNvCxnSpPr>
              <a:cxnSpLocks/>
            </p:cNvCxnSpPr>
            <p:nvPr/>
          </p:nvCxnSpPr>
          <p:spPr>
            <a:xfrm>
              <a:off x="5715000" y="4445545"/>
              <a:ext cx="140678" cy="2765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FEE6EEF-EEFF-40A1-B3EB-CCCBEC5B85F7}"/>
                </a:ext>
              </a:extLst>
            </p:cNvPr>
            <p:cNvCxnSpPr>
              <a:cxnSpLocks/>
            </p:cNvCxnSpPr>
            <p:nvPr/>
          </p:nvCxnSpPr>
          <p:spPr>
            <a:xfrm flipV="1">
              <a:off x="4790342" y="4201319"/>
              <a:ext cx="1292469" cy="5359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5CF2A6A-9044-4ABB-B23C-DAD61D50D61D}"/>
                </a:ext>
              </a:extLst>
            </p:cNvPr>
            <p:cNvCxnSpPr>
              <a:cxnSpLocks/>
            </p:cNvCxnSpPr>
            <p:nvPr/>
          </p:nvCxnSpPr>
          <p:spPr>
            <a:xfrm flipV="1">
              <a:off x="4428298" y="3297579"/>
              <a:ext cx="1260325" cy="466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F575AF32-DCF7-4496-88CC-DE34C9D8A0FC}"/>
                </a:ext>
              </a:extLst>
            </p:cNvPr>
            <p:cNvSpPr txBox="1"/>
            <p:nvPr/>
          </p:nvSpPr>
          <p:spPr>
            <a:xfrm rot="3652994">
              <a:off x="5433400" y="3610110"/>
              <a:ext cx="692818" cy="307777"/>
            </a:xfrm>
            <a:prstGeom prst="rect">
              <a:avLst/>
            </a:prstGeom>
            <a:noFill/>
          </p:spPr>
          <p:txBody>
            <a:bodyPr wrap="none" rtlCol="0">
              <a:spAutoFit/>
            </a:bodyPr>
            <a:lstStyle/>
            <a:p>
              <a:r>
                <a:rPr lang="de-DE" sz="1400" dirty="0"/>
                <a:t>20 mm</a:t>
              </a:r>
            </a:p>
          </p:txBody>
        </p:sp>
      </p:grpSp>
      <p:pic>
        <p:nvPicPr>
          <p:cNvPr id="1026" name="Picture 2" descr="Bild 1 - Benzinfilter Filter OMG - massive Metallausführung - Ø6mm-Anschluss, für SIMSON">
            <a:extLst>
              <a:ext uri="{FF2B5EF4-FFF2-40B4-BE49-F238E27FC236}">
                <a16:creationId xmlns:a16="http://schemas.microsoft.com/office/drawing/2014/main" id="{F6B73114-E7FA-49B7-9850-934B902D36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31" t="25641" r="27115" b="26919"/>
          <a:stretch/>
        </p:blipFill>
        <p:spPr bwMode="auto">
          <a:xfrm>
            <a:off x="5021528" y="3469599"/>
            <a:ext cx="3746933" cy="260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4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0B542AC-AFBE-4E58-9B5B-2A69C64C6FF0}"/>
              </a:ext>
            </a:extLst>
          </p:cNvPr>
          <p:cNvSpPr txBox="1"/>
          <p:nvPr/>
        </p:nvSpPr>
        <p:spPr>
          <a:xfrm>
            <a:off x="800100" y="390769"/>
            <a:ext cx="7412157" cy="5847755"/>
          </a:xfrm>
          <a:prstGeom prst="rect">
            <a:avLst/>
          </a:prstGeom>
          <a:noFill/>
        </p:spPr>
        <p:txBody>
          <a:bodyPr wrap="none" rtlCol="0">
            <a:spAutoFit/>
          </a:bodyPr>
          <a:lstStyle/>
          <a:p>
            <a:r>
              <a:rPr lang="de-DE" sz="2400" b="1" dirty="0"/>
              <a:t>Teflon-Silikonschlauch</a:t>
            </a:r>
          </a:p>
          <a:p>
            <a:endParaRPr lang="de-DE" dirty="0"/>
          </a:p>
          <a:p>
            <a:r>
              <a:rPr lang="de-DE" sz="1600" dirty="0"/>
              <a:t>Außendurchmesser: 8mm</a:t>
            </a:r>
          </a:p>
          <a:p>
            <a:r>
              <a:rPr lang="de-DE" sz="1600" dirty="0"/>
              <a:t>Innendurchmesser: 4mm</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en-US" sz="1600" dirty="0"/>
              <a:t>Die </a:t>
            </a:r>
            <a:r>
              <a:rPr lang="en-US" sz="1600" dirty="0" err="1"/>
              <a:t>Verwendung</a:t>
            </a:r>
            <a:r>
              <a:rPr lang="en-US" sz="1600" dirty="0"/>
              <a:t> von </a:t>
            </a:r>
            <a:r>
              <a:rPr lang="en-US" sz="1600" dirty="0" err="1"/>
              <a:t>Schläuchen</a:t>
            </a:r>
            <a:r>
              <a:rPr lang="en-US" sz="1600" dirty="0"/>
              <a:t> </a:t>
            </a:r>
            <a:r>
              <a:rPr lang="en-US" sz="1600" dirty="0" err="1"/>
              <a:t>aus</a:t>
            </a:r>
            <a:r>
              <a:rPr lang="en-US" sz="1600" dirty="0"/>
              <a:t> </a:t>
            </a:r>
            <a:r>
              <a:rPr lang="en-US" sz="1600" dirty="0" err="1"/>
              <a:t>Silikon</a:t>
            </a:r>
            <a:r>
              <a:rPr lang="en-US" sz="1600" dirty="0"/>
              <a:t> </a:t>
            </a:r>
            <a:r>
              <a:rPr lang="en-US" sz="1600" dirty="0" err="1"/>
              <a:t>bringt</a:t>
            </a:r>
            <a:r>
              <a:rPr lang="en-US" sz="1600" dirty="0"/>
              <a:t> </a:t>
            </a:r>
            <a:r>
              <a:rPr lang="en-US" sz="1600" dirty="0" err="1"/>
              <a:t>eine</a:t>
            </a:r>
            <a:r>
              <a:rPr lang="en-US" sz="1600" dirty="0"/>
              <a:t> </a:t>
            </a:r>
            <a:r>
              <a:rPr lang="en-US" sz="1600" dirty="0" err="1"/>
              <a:t>Vielzahl</a:t>
            </a:r>
            <a:r>
              <a:rPr lang="en-US" sz="1600" dirty="0"/>
              <a:t> von </a:t>
            </a:r>
            <a:r>
              <a:rPr lang="en-US" sz="1600" dirty="0" err="1"/>
              <a:t>Vorteilen</a:t>
            </a:r>
            <a:r>
              <a:rPr lang="en-US" sz="1600" dirty="0"/>
              <a:t> </a:t>
            </a:r>
            <a:r>
              <a:rPr lang="en-US" sz="1600" dirty="0" err="1"/>
              <a:t>mit</a:t>
            </a:r>
            <a:r>
              <a:rPr lang="en-US" sz="1600" dirty="0"/>
              <a:t> </a:t>
            </a:r>
            <a:r>
              <a:rPr lang="en-US" sz="1600" dirty="0" err="1"/>
              <a:t>sich</a:t>
            </a:r>
            <a:r>
              <a:rPr lang="en-US" sz="1600" dirty="0"/>
              <a:t>. </a:t>
            </a:r>
          </a:p>
          <a:p>
            <a:r>
              <a:rPr lang="en-US" sz="1600" dirty="0" err="1"/>
              <a:t>Neben</a:t>
            </a:r>
            <a:r>
              <a:rPr lang="en-US" sz="1600" dirty="0"/>
              <a:t> </a:t>
            </a:r>
            <a:r>
              <a:rPr lang="en-US" sz="1600" dirty="0" err="1"/>
              <a:t>guter</a:t>
            </a:r>
            <a:r>
              <a:rPr lang="en-US" sz="1600" dirty="0"/>
              <a:t> </a:t>
            </a:r>
            <a:r>
              <a:rPr lang="en-US" sz="1600" dirty="0" err="1"/>
              <a:t>Temperatur</a:t>
            </a:r>
            <a:r>
              <a:rPr lang="en-US" sz="1600" dirty="0"/>
              <a:t>- und </a:t>
            </a:r>
            <a:r>
              <a:rPr lang="en-US" sz="1600" dirty="0" err="1"/>
              <a:t>Alterungsbeständigkeit</a:t>
            </a:r>
            <a:r>
              <a:rPr lang="en-US" sz="1600" dirty="0"/>
              <a:t>, </a:t>
            </a:r>
            <a:r>
              <a:rPr lang="en-US" sz="1600" dirty="0" err="1"/>
              <a:t>hält</a:t>
            </a:r>
            <a:r>
              <a:rPr lang="en-US" sz="1600" dirty="0"/>
              <a:t> das Material </a:t>
            </a:r>
            <a:r>
              <a:rPr lang="en-US" sz="1600" dirty="0" err="1"/>
              <a:t>extremen</a:t>
            </a:r>
            <a:r>
              <a:rPr lang="en-US" sz="1600" dirty="0"/>
              <a:t> </a:t>
            </a:r>
          </a:p>
          <a:p>
            <a:r>
              <a:rPr lang="en-US" sz="1600" dirty="0" err="1"/>
              <a:t>mechanischen</a:t>
            </a:r>
            <a:r>
              <a:rPr lang="en-US" sz="1600" dirty="0"/>
              <a:t> </a:t>
            </a:r>
            <a:r>
              <a:rPr lang="en-US" sz="1600" dirty="0" err="1"/>
              <a:t>Anforderungen</a:t>
            </a:r>
            <a:r>
              <a:rPr lang="en-US" sz="1600" dirty="0"/>
              <a:t> stand.</a:t>
            </a:r>
            <a:r>
              <a:rPr lang="de-DE" sz="1600" dirty="0"/>
              <a:t> </a:t>
            </a:r>
          </a:p>
        </p:txBody>
      </p:sp>
      <p:pic>
        <p:nvPicPr>
          <p:cNvPr id="6" name="Grafik 5">
            <a:extLst>
              <a:ext uri="{FF2B5EF4-FFF2-40B4-BE49-F238E27FC236}">
                <a16:creationId xmlns:a16="http://schemas.microsoft.com/office/drawing/2014/main" id="{E903E556-08C8-4CCE-876C-DB287B82ADA8}"/>
              </a:ext>
            </a:extLst>
          </p:cNvPr>
          <p:cNvPicPr>
            <a:picLocks noChangeAspect="1"/>
          </p:cNvPicPr>
          <p:nvPr/>
        </p:nvPicPr>
        <p:blipFill>
          <a:blip r:embed="rId2"/>
          <a:stretch>
            <a:fillRect/>
          </a:stretch>
        </p:blipFill>
        <p:spPr>
          <a:xfrm>
            <a:off x="800100" y="1868477"/>
            <a:ext cx="4360985" cy="3255862"/>
          </a:xfrm>
          <a:prstGeom prst="rect">
            <a:avLst/>
          </a:prstGeom>
        </p:spPr>
      </p:pic>
    </p:spTree>
    <p:extLst>
      <p:ext uri="{BB962C8B-B14F-4D97-AF65-F5344CB8AC3E}">
        <p14:creationId xmlns:p14="http://schemas.microsoft.com/office/powerpoint/2010/main" val="350481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3DDE83E-9403-44C1-86E1-FC4B45436711}"/>
              </a:ext>
            </a:extLst>
          </p:cNvPr>
          <p:cNvSpPr txBox="1"/>
          <p:nvPr/>
        </p:nvSpPr>
        <p:spPr>
          <a:xfrm>
            <a:off x="457200" y="495300"/>
            <a:ext cx="3051861" cy="461665"/>
          </a:xfrm>
          <a:prstGeom prst="rect">
            <a:avLst/>
          </a:prstGeom>
          <a:noFill/>
        </p:spPr>
        <p:txBody>
          <a:bodyPr wrap="none" rtlCol="0">
            <a:spAutoFit/>
          </a:bodyPr>
          <a:lstStyle/>
          <a:p>
            <a:r>
              <a:rPr lang="de-DE" sz="2400" b="1" dirty="0"/>
              <a:t>DIY Schlauchhalterung</a:t>
            </a:r>
          </a:p>
        </p:txBody>
      </p:sp>
      <p:sp>
        <p:nvSpPr>
          <p:cNvPr id="5" name="Textfeld 4">
            <a:extLst>
              <a:ext uri="{FF2B5EF4-FFF2-40B4-BE49-F238E27FC236}">
                <a16:creationId xmlns:a16="http://schemas.microsoft.com/office/drawing/2014/main" id="{1FD9710D-49CD-4571-886D-07316A9F0456}"/>
              </a:ext>
            </a:extLst>
          </p:cNvPr>
          <p:cNvSpPr txBox="1"/>
          <p:nvPr/>
        </p:nvSpPr>
        <p:spPr>
          <a:xfrm>
            <a:off x="457200" y="1181100"/>
            <a:ext cx="8365432" cy="2031325"/>
          </a:xfrm>
          <a:prstGeom prst="rect">
            <a:avLst/>
          </a:prstGeom>
          <a:noFill/>
        </p:spPr>
        <p:txBody>
          <a:bodyPr wrap="none" rtlCol="0">
            <a:spAutoFit/>
          </a:bodyPr>
          <a:lstStyle/>
          <a:p>
            <a:pPr marL="285750" indent="-285750">
              <a:buFont typeface="Arial" panose="020B0604020202020204" pitchFamily="34" charset="0"/>
              <a:buChar char="•"/>
            </a:pPr>
            <a:r>
              <a:rPr lang="de-DE" dirty="0" err="1"/>
              <a:t>Voltomat</a:t>
            </a:r>
            <a:r>
              <a:rPr lang="de-DE" dirty="0"/>
              <a:t>-Befestigungssockel 20x20 mm oder 30x30 mm</a:t>
            </a:r>
          </a:p>
          <a:p>
            <a:pPr marL="285750" indent="-285750">
              <a:buFont typeface="Arial" panose="020B0604020202020204" pitchFamily="34" charset="0"/>
              <a:buChar char="•"/>
            </a:pPr>
            <a:r>
              <a:rPr lang="de-DE" dirty="0"/>
              <a:t>Kabelbinder</a:t>
            </a:r>
          </a:p>
          <a:p>
            <a:pPr marL="285750" indent="-285750">
              <a:buFont typeface="Arial" panose="020B0604020202020204" pitchFamily="34" charset="0"/>
              <a:buChar char="•"/>
            </a:pPr>
            <a:r>
              <a:rPr lang="de-DE" dirty="0"/>
              <a:t>Plastikröhrchen, zw. 8-16 mm Durchmesser</a:t>
            </a:r>
          </a:p>
          <a:p>
            <a:endParaRPr lang="de-DE" dirty="0"/>
          </a:p>
          <a:p>
            <a:r>
              <a:rPr lang="de-DE" dirty="0"/>
              <a:t>Das Röhrchen habe ich zusätzlich mit Heißkleber auf den Sockel geklebt und mit einem </a:t>
            </a:r>
          </a:p>
          <a:p>
            <a:r>
              <a:rPr lang="de-DE" dirty="0"/>
              <a:t>Kabelbinder fixiert. Der Befestigungssockel wird mit Doppelklebeband am Gehäuse </a:t>
            </a:r>
          </a:p>
          <a:p>
            <a:r>
              <a:rPr lang="de-DE" dirty="0"/>
              <a:t>befestigt.</a:t>
            </a:r>
          </a:p>
        </p:txBody>
      </p:sp>
      <p:pic>
        <p:nvPicPr>
          <p:cNvPr id="7" name="Grafik 6">
            <a:extLst>
              <a:ext uri="{FF2B5EF4-FFF2-40B4-BE49-F238E27FC236}">
                <a16:creationId xmlns:a16="http://schemas.microsoft.com/office/drawing/2014/main" id="{F55AB29A-9D96-4B50-8F98-A7BFD9BA11CB}"/>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4057" y="3238501"/>
            <a:ext cx="4185859" cy="3140481"/>
          </a:xfrm>
          <a:prstGeom prst="rect">
            <a:avLst/>
          </a:prstGeom>
        </p:spPr>
      </p:pic>
      <p:pic>
        <p:nvPicPr>
          <p:cNvPr id="9" name="Grafik 8">
            <a:extLst>
              <a:ext uri="{FF2B5EF4-FFF2-40B4-BE49-F238E27FC236}">
                <a16:creationId xmlns:a16="http://schemas.microsoft.com/office/drawing/2014/main" id="{362186DE-4FA5-4994-A963-BA9756CCEBC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r="6491"/>
          <a:stretch/>
        </p:blipFill>
        <p:spPr>
          <a:xfrm>
            <a:off x="4908035" y="3238501"/>
            <a:ext cx="3914597" cy="3140481"/>
          </a:xfrm>
          <a:prstGeom prst="rect">
            <a:avLst/>
          </a:prstGeom>
        </p:spPr>
      </p:pic>
    </p:spTree>
    <p:extLst>
      <p:ext uri="{BB962C8B-B14F-4D97-AF65-F5344CB8AC3E}">
        <p14:creationId xmlns:p14="http://schemas.microsoft.com/office/powerpoint/2010/main" val="413928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 21 - 12V DC Industrie Relais Modul Verzögerung ausschalten Einschaltverzögerung Timer">
            <a:extLst>
              <a:ext uri="{FF2B5EF4-FFF2-40B4-BE49-F238E27FC236}">
                <a16:creationId xmlns:a16="http://schemas.microsoft.com/office/drawing/2014/main" id="{4DB3700E-4F3E-4FC3-82AC-9E76F929C6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 t="30904" r="278" b="31776"/>
          <a:stretch/>
        </p:blipFill>
        <p:spPr bwMode="auto">
          <a:xfrm>
            <a:off x="1466850" y="3894417"/>
            <a:ext cx="7427638" cy="28397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A093831-64BD-4AB2-898A-795644BA8657}"/>
              </a:ext>
            </a:extLst>
          </p:cNvPr>
          <p:cNvSpPr txBox="1"/>
          <p:nvPr/>
        </p:nvSpPr>
        <p:spPr>
          <a:xfrm>
            <a:off x="476250" y="447675"/>
            <a:ext cx="3584123" cy="369332"/>
          </a:xfrm>
          <a:prstGeom prst="rect">
            <a:avLst/>
          </a:prstGeom>
          <a:noFill/>
        </p:spPr>
        <p:txBody>
          <a:bodyPr wrap="none" rtlCol="0">
            <a:spAutoFit/>
          </a:bodyPr>
          <a:lstStyle/>
          <a:p>
            <a:r>
              <a:rPr lang="de-DE" dirty="0"/>
              <a:t>eBay 12/2021: 7,99€ inkl. Versand   </a:t>
            </a:r>
          </a:p>
        </p:txBody>
      </p:sp>
      <p:pic>
        <p:nvPicPr>
          <p:cNvPr id="1028" name="Picture 4" descr="Bild 4 - 12V DC Industrie Relais Modul Verzögerung ausschalten Einschaltverzögerung Timer">
            <a:extLst>
              <a:ext uri="{FF2B5EF4-FFF2-40B4-BE49-F238E27FC236}">
                <a16:creationId xmlns:a16="http://schemas.microsoft.com/office/drawing/2014/main" id="{C376A016-38BC-41A5-AF05-EADD3E939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85" b="14247"/>
          <a:stretch/>
        </p:blipFill>
        <p:spPr bwMode="auto">
          <a:xfrm>
            <a:off x="5087426" y="1065357"/>
            <a:ext cx="3786921" cy="26874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 8 - 12V DC Industrie Relais Modul Verzögerung ausschalten Einschaltverzögerung Timer">
            <a:extLst>
              <a:ext uri="{FF2B5EF4-FFF2-40B4-BE49-F238E27FC236}">
                <a16:creationId xmlns:a16="http://schemas.microsoft.com/office/drawing/2014/main" id="{8B44C82B-3446-4E3C-A1D4-BA90CD6B34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561" b="11641"/>
          <a:stretch/>
        </p:blipFill>
        <p:spPr bwMode="auto">
          <a:xfrm>
            <a:off x="802714" y="1065357"/>
            <a:ext cx="3762263" cy="292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6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 2 - 12V DC Industrie Relais Modul Verzögerung ausschalten Einschaltverzögerung Timer">
            <a:extLst>
              <a:ext uri="{FF2B5EF4-FFF2-40B4-BE49-F238E27FC236}">
                <a16:creationId xmlns:a16="http://schemas.microsoft.com/office/drawing/2014/main" id="{8967C44E-B7A5-452E-8826-9A58684D6F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8" t="8751" r="1528" b="17082"/>
          <a:stretch/>
        </p:blipFill>
        <p:spPr bwMode="auto">
          <a:xfrm>
            <a:off x="1247774" y="485774"/>
            <a:ext cx="6648451" cy="5086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a:extLst>
              <a:ext uri="{FF2B5EF4-FFF2-40B4-BE49-F238E27FC236}">
                <a16:creationId xmlns:a16="http://schemas.microsoft.com/office/drawing/2014/main" id="{8F8BACDC-7CF0-4D1F-8A5C-0240A4D3E108}"/>
              </a:ext>
            </a:extLst>
          </p:cNvPr>
          <p:cNvGraphicFramePr>
            <a:graphicFrameLocks noGrp="1"/>
          </p:cNvGraphicFramePr>
          <p:nvPr>
            <p:extLst>
              <p:ext uri="{D42A27DB-BD31-4B8C-83A1-F6EECF244321}">
                <p14:modId xmlns:p14="http://schemas.microsoft.com/office/powerpoint/2010/main" val="2007579248"/>
              </p:ext>
            </p:extLst>
          </p:nvPr>
        </p:nvGraphicFramePr>
        <p:xfrm>
          <a:off x="615899" y="6077304"/>
          <a:ext cx="7191232" cy="445770"/>
        </p:xfrm>
        <a:graphic>
          <a:graphicData uri="http://schemas.openxmlformats.org/drawingml/2006/table">
            <a:tbl>
              <a:tblPr/>
              <a:tblGrid>
                <a:gridCol w="7191232">
                  <a:extLst>
                    <a:ext uri="{9D8B030D-6E8A-4147-A177-3AD203B41FA5}">
                      <a16:colId xmlns:a16="http://schemas.microsoft.com/office/drawing/2014/main" val="594233666"/>
                    </a:ext>
                  </a:extLst>
                </a:gridCol>
              </a:tblGrid>
              <a:tr h="0">
                <a:tc>
                  <a:txBody>
                    <a:bodyPr/>
                    <a:lstStyle/>
                    <a:p>
                      <a:pPr algn="l"/>
                      <a:r>
                        <a:rPr lang="de-DE" sz="1400" dirty="0">
                          <a:solidFill>
                            <a:srgbClr val="E53333"/>
                          </a:solidFill>
                          <a:effectLst/>
                        </a:rPr>
                        <a:t>Auswahlverfahren für den Verzögerungszeitbereich, stellen Sie den Schalter , , S4 auf eine andere Position. Das Potentiometer kann verschiedene Zeitbereiche einstellen.</a:t>
                      </a:r>
                      <a:endParaRPr lang="de-DE" sz="1400" dirty="0"/>
                    </a:p>
                  </a:txBody>
                  <a:tcPr marL="9525" marR="9525" marT="9525" marB="9525" anchor="ctr">
                    <a:lnL>
                      <a:noFill/>
                    </a:lnL>
                    <a:lnR>
                      <a:noFill/>
                    </a:lnR>
                    <a:lnT>
                      <a:noFill/>
                    </a:lnT>
                    <a:lnB>
                      <a:noFill/>
                    </a:lnB>
                  </a:tcPr>
                </a:tc>
                <a:extLst>
                  <a:ext uri="{0D108BD9-81ED-4DB2-BD59-A6C34878D82A}">
                    <a16:rowId xmlns:a16="http://schemas.microsoft.com/office/drawing/2014/main" val="681039422"/>
                  </a:ext>
                </a:extLst>
              </a:tr>
            </a:tbl>
          </a:graphicData>
        </a:graphic>
      </p:graphicFrame>
      <p:sp>
        <p:nvSpPr>
          <p:cNvPr id="3" name="Rectangle 1">
            <a:extLst>
              <a:ext uri="{FF2B5EF4-FFF2-40B4-BE49-F238E27FC236}">
                <a16:creationId xmlns:a16="http://schemas.microsoft.com/office/drawing/2014/main" id="{147CE146-A574-4EC7-B9CF-DFCCAC849B37}"/>
              </a:ext>
            </a:extLst>
          </p:cNvPr>
          <p:cNvSpPr>
            <a:spLocks noChangeArrowheads="1"/>
          </p:cNvSpPr>
          <p:nvPr/>
        </p:nvSpPr>
        <p:spPr bwMode="auto">
          <a:xfrm>
            <a:off x="976313" y="5751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84513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07B82EC-66D7-4745-BA65-1E6163610064}"/>
              </a:ext>
            </a:extLst>
          </p:cNvPr>
          <p:cNvSpPr txBox="1"/>
          <p:nvPr/>
        </p:nvSpPr>
        <p:spPr>
          <a:xfrm>
            <a:off x="259708" y="302359"/>
            <a:ext cx="8884292" cy="6555641"/>
          </a:xfrm>
          <a:prstGeom prst="rect">
            <a:avLst/>
          </a:prstGeom>
          <a:noFill/>
        </p:spPr>
        <p:txBody>
          <a:bodyPr wrap="none" rtlCol="0">
            <a:spAutoFit/>
          </a:bodyPr>
          <a:lstStyle/>
          <a:p>
            <a:r>
              <a:rPr lang="de-DE" sz="1400" b="1" dirty="0">
                <a:effectLst/>
                <a:latin typeface="arial" panose="020B0604020202020204" pitchFamily="34" charset="0"/>
              </a:rPr>
              <a:t>2V DC Industrie Relais Modul Verzögerung ausschalten Einschaltverzögerung </a:t>
            </a:r>
            <a:r>
              <a:rPr lang="de-DE" sz="1400" b="1" dirty="0" err="1">
                <a:effectLst/>
                <a:latin typeface="arial" panose="020B0604020202020204" pitchFamily="34" charset="0"/>
              </a:rPr>
              <a:t>Timer</a:t>
            </a:r>
            <a:endParaRPr lang="de-DE" sz="1400" dirty="0">
              <a:effectLst/>
            </a:endParaRPr>
          </a:p>
          <a:p>
            <a:endParaRPr lang="de-DE" sz="1400" dirty="0">
              <a:effectLst/>
            </a:endParaRPr>
          </a:p>
          <a:p>
            <a:r>
              <a:rPr lang="de-DE" sz="1400" b="1" dirty="0">
                <a:solidFill>
                  <a:schemeClr val="accent2">
                    <a:lumMod val="75000"/>
                  </a:schemeClr>
                </a:solidFill>
                <a:effectLst/>
              </a:rPr>
              <a:t>Beschreibung:</a:t>
            </a:r>
          </a:p>
          <a:p>
            <a:r>
              <a:rPr lang="de-DE" sz="1400" dirty="0">
                <a:effectLst/>
              </a:rPr>
              <a:t>Breites Anwendungsspektrum: Zeitrelais-Steuermodul kann in Smart Home, Tachograph, GPS, SPS-Steuerung, </a:t>
            </a:r>
          </a:p>
          <a:p>
            <a:r>
              <a:rPr lang="de-DE" sz="1400" dirty="0">
                <a:effectLst/>
              </a:rPr>
              <a:t>Industriesteuerung, elektronischem Experiment, Arduino-Roboter usw. verwendet werden.</a:t>
            </a:r>
          </a:p>
          <a:p>
            <a:r>
              <a:rPr lang="de-DE" sz="1400" dirty="0">
                <a:effectLst/>
              </a:rPr>
              <a:t>Die neue Digitalanzeige: Bei diesem Produkt handelt es sich um eine neue Digitalanzeige mit 12-V-Verzögerungsmodul, </a:t>
            </a:r>
          </a:p>
          <a:p>
            <a:r>
              <a:rPr lang="de-DE" sz="1400" dirty="0">
                <a:effectLst/>
              </a:rPr>
              <a:t>die in einer Vielzahl von Schaltstellungen eingesetzt werden kann.</a:t>
            </a:r>
          </a:p>
          <a:p>
            <a:r>
              <a:rPr lang="de-DE" sz="1400" dirty="0">
                <a:effectLst/>
              </a:rPr>
              <a:t>Hohe Sicherheitsleistung: mit </a:t>
            </a:r>
            <a:r>
              <a:rPr lang="de-DE" sz="1400" dirty="0" err="1">
                <a:effectLst/>
              </a:rPr>
              <a:t>Verpolungsschutz</a:t>
            </a:r>
            <a:r>
              <a:rPr lang="de-DE" sz="1400" dirty="0">
                <a:effectLst/>
              </a:rPr>
              <a:t>, besserer Schutz bei falschem Anschluss.</a:t>
            </a:r>
          </a:p>
          <a:p>
            <a:endParaRPr lang="de-DE" sz="1400" b="1" dirty="0">
              <a:effectLst/>
            </a:endParaRPr>
          </a:p>
          <a:p>
            <a:r>
              <a:rPr lang="de-DE" sz="1400" b="1" dirty="0">
                <a:solidFill>
                  <a:schemeClr val="accent2">
                    <a:lumMod val="75000"/>
                  </a:schemeClr>
                </a:solidFill>
              </a:rPr>
              <a:t>Merkmale:</a:t>
            </a:r>
          </a:p>
          <a:p>
            <a:r>
              <a:rPr lang="de-DE" sz="1400" dirty="0">
                <a:effectLst/>
              </a:rPr>
              <a:t>1. unter Verwendung der vorgerückten hochwertigen TIMING-Spansteuerung, genaues TIMING, Leistung ist viel besser </a:t>
            </a:r>
          </a:p>
          <a:p>
            <a:r>
              <a:rPr lang="de-DE" sz="1400" dirty="0"/>
              <a:t>    </a:t>
            </a:r>
            <a:r>
              <a:rPr lang="de-DE" sz="1400" dirty="0">
                <a:effectLst/>
              </a:rPr>
              <a:t>als Span 555;</a:t>
            </a:r>
          </a:p>
          <a:p>
            <a:r>
              <a:rPr lang="de-DE" sz="1400" dirty="0">
                <a:effectLst/>
              </a:rPr>
              <a:t>2. Das Trigger-Ende verfügt über eine Optokoppler-Isolierung und eine starke Entstörungsfähigkeit.</a:t>
            </a:r>
          </a:p>
          <a:p>
            <a:r>
              <a:rPr lang="de-DE" sz="1400" dirty="0">
                <a:effectLst/>
              </a:rPr>
              <a:t>3. Das Modul kann mit einem normalerweise offenen Schalter oder Sensor ausgelöst werden.</a:t>
            </a:r>
          </a:p>
          <a:p>
            <a:r>
              <a:rPr lang="de-DE" sz="1400" dirty="0">
                <a:effectLst/>
              </a:rPr>
              <a:t>4. mit </a:t>
            </a:r>
            <a:r>
              <a:rPr lang="de-DE" sz="1400" b="1" dirty="0">
                <a:effectLst/>
              </a:rPr>
              <a:t>8 Zeitbereich-Auswahl, von 0,1 Sekunden bis zu 1 Stunde;</a:t>
            </a:r>
          </a:p>
          <a:p>
            <a:r>
              <a:rPr lang="de-DE" sz="1400" dirty="0">
                <a:effectLst/>
              </a:rPr>
              <a:t>5. mit Anti-Power-</a:t>
            </a:r>
            <a:r>
              <a:rPr lang="de-DE" sz="1400" dirty="0" err="1">
                <a:effectLst/>
              </a:rPr>
              <a:t>Verpolungsschutzdiode</a:t>
            </a:r>
            <a:r>
              <a:rPr lang="de-DE" sz="1400" dirty="0">
                <a:effectLst/>
              </a:rPr>
              <a:t>, besseres Schutzmodul;</a:t>
            </a:r>
          </a:p>
          <a:p>
            <a:r>
              <a:rPr lang="de-DE" sz="1400" dirty="0">
                <a:effectLst/>
              </a:rPr>
              <a:t>6, kann an eine große Stromlast angeschlossen werden (250V Wechselstrom 10A oder 30V Gleichstrom 10A);</a:t>
            </a:r>
          </a:p>
          <a:p>
            <a:r>
              <a:rPr lang="de-DE" sz="1400" dirty="0">
                <a:effectLst/>
              </a:rPr>
              <a:t>7. mit einem Potentiometer zur Verzögerungseinstellung, die Einstellzeit im Uhrzeigersinn ist länger.</a:t>
            </a:r>
          </a:p>
          <a:p>
            <a:r>
              <a:rPr lang="de-DE" sz="1400" dirty="0">
                <a:effectLst/>
              </a:rPr>
              <a:t>8. das Ausgangsrelais hat eine normalerweise offene, normalerweise geschlossene Auswahl</a:t>
            </a:r>
          </a:p>
          <a:p>
            <a:endParaRPr lang="de-DE" sz="1400" b="1" dirty="0">
              <a:effectLst/>
            </a:endParaRPr>
          </a:p>
          <a:p>
            <a:r>
              <a:rPr lang="de-DE" sz="1400" b="1" dirty="0">
                <a:solidFill>
                  <a:schemeClr val="accent2">
                    <a:lumMod val="75000"/>
                  </a:schemeClr>
                </a:solidFill>
              </a:rPr>
              <a:t>Spezifikation:</a:t>
            </a:r>
          </a:p>
          <a:p>
            <a:r>
              <a:rPr lang="de-DE" sz="1400" dirty="0">
                <a:effectLst/>
              </a:rPr>
              <a:t>Eingangsspannung: 12V</a:t>
            </a:r>
          </a:p>
          <a:p>
            <a:r>
              <a:rPr lang="de-DE" sz="1400" dirty="0">
                <a:effectLst/>
              </a:rPr>
              <a:t>Ruheableitung: 13mA</a:t>
            </a:r>
          </a:p>
          <a:p>
            <a:r>
              <a:rPr lang="de-DE" sz="1400" dirty="0">
                <a:effectLst/>
              </a:rPr>
              <a:t>Maximaler Stromverbrauch: 48mA</a:t>
            </a:r>
          </a:p>
          <a:p>
            <a:r>
              <a:rPr lang="de-DE" sz="1400" dirty="0">
                <a:effectLst/>
              </a:rPr>
              <a:t>Relaisbelastbarkeit:</a:t>
            </a:r>
          </a:p>
          <a:p>
            <a:r>
              <a:rPr lang="de-DE" sz="1400" dirty="0">
                <a:effectLst/>
              </a:rPr>
              <a:t>250 V 10 A Wechselstrom (2500 W ideale Wechselstromleistung)</a:t>
            </a:r>
          </a:p>
          <a:p>
            <a:r>
              <a:rPr lang="de-DE" sz="1400" dirty="0">
                <a:effectLst/>
              </a:rPr>
              <a:t>30 V 10 A Gleichstrom (300 W ideale Gleichstromleistung)</a:t>
            </a:r>
          </a:p>
          <a:p>
            <a:br>
              <a:rPr lang="de-DE" sz="1400" dirty="0">
                <a:effectLst/>
              </a:rPr>
            </a:br>
            <a:r>
              <a:rPr lang="de-DE" sz="1400" dirty="0">
                <a:effectLst/>
              </a:rPr>
              <a:t>Lieferung: 1pcs Zeitrelais-Modul</a:t>
            </a:r>
          </a:p>
        </p:txBody>
      </p:sp>
    </p:spTree>
    <p:extLst>
      <p:ext uri="{BB962C8B-B14F-4D97-AF65-F5344CB8AC3E}">
        <p14:creationId xmlns:p14="http://schemas.microsoft.com/office/powerpoint/2010/main" val="46062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8F819331-7B70-4DC8-804D-CB857653F653}"/>
              </a:ext>
            </a:extLst>
          </p:cNvPr>
          <p:cNvGrpSpPr/>
          <p:nvPr/>
        </p:nvGrpSpPr>
        <p:grpSpPr>
          <a:xfrm>
            <a:off x="5585208" y="0"/>
            <a:ext cx="1626578" cy="2390530"/>
            <a:chOff x="5451858" y="0"/>
            <a:chExt cx="1626578" cy="2390530"/>
          </a:xfrm>
        </p:grpSpPr>
        <p:pic>
          <p:nvPicPr>
            <p:cNvPr id="18" name="Picture 2" descr="Bild 21 - 12V DC Industrie Relais Modul Verzögerung ausschalten Einschaltverzögerung Timer">
              <a:extLst>
                <a:ext uri="{FF2B5EF4-FFF2-40B4-BE49-F238E27FC236}">
                  <a16:creationId xmlns:a16="http://schemas.microsoft.com/office/drawing/2014/main" id="{03010F2D-13D8-42CC-9E34-AE51484BE7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89" t="36881" r="57788" b="34133"/>
            <a:stretch/>
          </p:blipFill>
          <p:spPr bwMode="auto">
            <a:xfrm>
              <a:off x="5451858" y="0"/>
              <a:ext cx="1626578" cy="2390530"/>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a:extLst>
                <a:ext uri="{FF2B5EF4-FFF2-40B4-BE49-F238E27FC236}">
                  <a16:creationId xmlns:a16="http://schemas.microsoft.com/office/drawing/2014/main" id="{06D7F074-B468-43E4-AE3C-9D36E6D181F1}"/>
                </a:ext>
              </a:extLst>
            </p:cNvPr>
            <p:cNvSpPr/>
            <p:nvPr/>
          </p:nvSpPr>
          <p:spPr>
            <a:xfrm>
              <a:off x="6151643" y="479179"/>
              <a:ext cx="386862" cy="171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03AF3A6-820A-4699-B365-325882470A8B}"/>
                </a:ext>
              </a:extLst>
            </p:cNvPr>
            <p:cNvSpPr/>
            <p:nvPr/>
          </p:nvSpPr>
          <p:spPr>
            <a:xfrm>
              <a:off x="6151643" y="292489"/>
              <a:ext cx="386862" cy="1739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24">
            <a:extLst>
              <a:ext uri="{FF2B5EF4-FFF2-40B4-BE49-F238E27FC236}">
                <a16:creationId xmlns:a16="http://schemas.microsoft.com/office/drawing/2014/main" id="{164235AB-F03E-4CE7-B7A4-D936449A6FF9}"/>
              </a:ext>
            </a:extLst>
          </p:cNvPr>
          <p:cNvGrpSpPr/>
          <p:nvPr/>
        </p:nvGrpSpPr>
        <p:grpSpPr>
          <a:xfrm>
            <a:off x="184182" y="0"/>
            <a:ext cx="1735928" cy="2390530"/>
            <a:chOff x="184182" y="0"/>
            <a:chExt cx="1735928" cy="2390530"/>
          </a:xfrm>
        </p:grpSpPr>
        <p:pic>
          <p:nvPicPr>
            <p:cNvPr id="4" name="Picture 2" descr="Bild 21 - 12V DC Industrie Relais Modul Verzögerung ausschalten Einschaltverzögerung Timer">
              <a:extLst>
                <a:ext uri="{FF2B5EF4-FFF2-40B4-BE49-F238E27FC236}">
                  <a16:creationId xmlns:a16="http://schemas.microsoft.com/office/drawing/2014/main" id="{8FCF1E3E-F1FD-459C-BD3A-7930847D4E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89" t="36881" r="57788" b="34133"/>
            <a:stretch/>
          </p:blipFill>
          <p:spPr bwMode="auto">
            <a:xfrm>
              <a:off x="184182" y="0"/>
              <a:ext cx="1735928" cy="239053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BC7F6A66-1431-4279-9098-3D2C62D157A2}"/>
                </a:ext>
              </a:extLst>
            </p:cNvPr>
            <p:cNvSpPr/>
            <p:nvPr/>
          </p:nvSpPr>
          <p:spPr>
            <a:xfrm>
              <a:off x="909796" y="479179"/>
              <a:ext cx="412870" cy="171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BF61EF94-6712-45AF-ABBA-4AB060D3FC33}"/>
                </a:ext>
              </a:extLst>
            </p:cNvPr>
            <p:cNvSpPr/>
            <p:nvPr/>
          </p:nvSpPr>
          <p:spPr>
            <a:xfrm>
              <a:off x="1116231" y="292489"/>
              <a:ext cx="412870" cy="1739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0392DBB7-ACA3-4A53-A04F-2AB3880AF6CE}"/>
                </a:ext>
              </a:extLst>
            </p:cNvPr>
            <p:cNvSpPr/>
            <p:nvPr/>
          </p:nvSpPr>
          <p:spPr>
            <a:xfrm>
              <a:off x="781035" y="1736479"/>
              <a:ext cx="412870" cy="171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Textfeld 6">
            <a:extLst>
              <a:ext uri="{FF2B5EF4-FFF2-40B4-BE49-F238E27FC236}">
                <a16:creationId xmlns:a16="http://schemas.microsoft.com/office/drawing/2014/main" id="{D58B90FA-4252-47C8-A0FD-20AD799B90F3}"/>
              </a:ext>
            </a:extLst>
          </p:cNvPr>
          <p:cNvSpPr txBox="1"/>
          <p:nvPr/>
        </p:nvSpPr>
        <p:spPr>
          <a:xfrm>
            <a:off x="1930856" y="195572"/>
            <a:ext cx="873957" cy="400110"/>
          </a:xfrm>
          <a:prstGeom prst="rect">
            <a:avLst/>
          </a:prstGeom>
          <a:noFill/>
        </p:spPr>
        <p:txBody>
          <a:bodyPr wrap="none" rtlCol="0">
            <a:spAutoFit/>
          </a:bodyPr>
          <a:lstStyle/>
          <a:p>
            <a:r>
              <a:rPr lang="de-DE" sz="1000" dirty="0"/>
              <a:t>Auslieferung:</a:t>
            </a:r>
          </a:p>
          <a:p>
            <a:r>
              <a:rPr lang="de-DE" sz="1000" dirty="0"/>
              <a:t>2 – 17 Sek</a:t>
            </a:r>
          </a:p>
        </p:txBody>
      </p:sp>
      <p:grpSp>
        <p:nvGrpSpPr>
          <p:cNvPr id="11" name="Gruppieren 10">
            <a:extLst>
              <a:ext uri="{FF2B5EF4-FFF2-40B4-BE49-F238E27FC236}">
                <a16:creationId xmlns:a16="http://schemas.microsoft.com/office/drawing/2014/main" id="{5AF208A6-52AF-4058-9FFD-039F84BFE4C2}"/>
              </a:ext>
            </a:extLst>
          </p:cNvPr>
          <p:cNvGrpSpPr/>
          <p:nvPr/>
        </p:nvGrpSpPr>
        <p:grpSpPr>
          <a:xfrm>
            <a:off x="2967945" y="0"/>
            <a:ext cx="1626578" cy="2390530"/>
            <a:chOff x="298482" y="0"/>
            <a:chExt cx="1626578" cy="2390530"/>
          </a:xfrm>
        </p:grpSpPr>
        <p:pic>
          <p:nvPicPr>
            <p:cNvPr id="12" name="Picture 2" descr="Bild 21 - 12V DC Industrie Relais Modul Verzögerung ausschalten Einschaltverzögerung Timer">
              <a:extLst>
                <a:ext uri="{FF2B5EF4-FFF2-40B4-BE49-F238E27FC236}">
                  <a16:creationId xmlns:a16="http://schemas.microsoft.com/office/drawing/2014/main" id="{41426570-451E-43CE-B482-C0BFA9FFF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89" t="36881" r="57788" b="34133"/>
            <a:stretch/>
          </p:blipFill>
          <p:spPr bwMode="auto">
            <a:xfrm>
              <a:off x="298482" y="0"/>
              <a:ext cx="1626578" cy="239053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a:extLst>
                <a:ext uri="{FF2B5EF4-FFF2-40B4-BE49-F238E27FC236}">
                  <a16:creationId xmlns:a16="http://schemas.microsoft.com/office/drawing/2014/main" id="{A719939F-9A57-481B-B3A9-713499ACB1AF}"/>
                </a:ext>
              </a:extLst>
            </p:cNvPr>
            <p:cNvSpPr/>
            <p:nvPr/>
          </p:nvSpPr>
          <p:spPr>
            <a:xfrm>
              <a:off x="978388" y="479179"/>
              <a:ext cx="386862" cy="171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9B240C39-1C15-46D0-B7F6-7A29DEDD36E6}"/>
                </a:ext>
              </a:extLst>
            </p:cNvPr>
            <p:cNvSpPr/>
            <p:nvPr/>
          </p:nvSpPr>
          <p:spPr>
            <a:xfrm>
              <a:off x="1171819" y="292489"/>
              <a:ext cx="386862" cy="1739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extfeld 15">
            <a:extLst>
              <a:ext uri="{FF2B5EF4-FFF2-40B4-BE49-F238E27FC236}">
                <a16:creationId xmlns:a16="http://schemas.microsoft.com/office/drawing/2014/main" id="{0A0CF3D5-A958-45CF-942B-86E9B0F4AFD4}"/>
              </a:ext>
            </a:extLst>
          </p:cNvPr>
          <p:cNvSpPr txBox="1"/>
          <p:nvPr/>
        </p:nvSpPr>
        <p:spPr>
          <a:xfrm>
            <a:off x="4638787" y="195572"/>
            <a:ext cx="774571" cy="246221"/>
          </a:xfrm>
          <a:prstGeom prst="rect">
            <a:avLst/>
          </a:prstGeom>
          <a:noFill/>
        </p:spPr>
        <p:txBody>
          <a:bodyPr wrap="none" rtlCol="0">
            <a:spAutoFit/>
          </a:bodyPr>
          <a:lstStyle/>
          <a:p>
            <a:r>
              <a:rPr lang="de-DE" sz="1000" dirty="0"/>
              <a:t>0,1 – 1 Sek</a:t>
            </a:r>
            <a:r>
              <a:rPr lang="de-DE" sz="900" dirty="0"/>
              <a:t>.</a:t>
            </a:r>
          </a:p>
        </p:txBody>
      </p:sp>
      <p:sp>
        <p:nvSpPr>
          <p:cNvPr id="24" name="Textfeld 23">
            <a:extLst>
              <a:ext uri="{FF2B5EF4-FFF2-40B4-BE49-F238E27FC236}">
                <a16:creationId xmlns:a16="http://schemas.microsoft.com/office/drawing/2014/main" id="{9C99530E-9D8A-4C19-AE01-83BA3B8501AE}"/>
              </a:ext>
            </a:extLst>
          </p:cNvPr>
          <p:cNvSpPr txBox="1"/>
          <p:nvPr/>
        </p:nvSpPr>
        <p:spPr>
          <a:xfrm>
            <a:off x="7345536" y="195572"/>
            <a:ext cx="1616148" cy="707886"/>
          </a:xfrm>
          <a:prstGeom prst="rect">
            <a:avLst/>
          </a:prstGeom>
          <a:noFill/>
        </p:spPr>
        <p:txBody>
          <a:bodyPr wrap="none" rtlCol="0">
            <a:spAutoFit/>
          </a:bodyPr>
          <a:lstStyle/>
          <a:p>
            <a:r>
              <a:rPr lang="de-DE" sz="1000" dirty="0"/>
              <a:t>42 Sek.  -   ca. 5min. 15 Sek.</a:t>
            </a:r>
          </a:p>
          <a:p>
            <a:endParaRPr lang="de-DE" sz="1000" dirty="0"/>
          </a:p>
          <a:p>
            <a:r>
              <a:rPr lang="de-DE" sz="1000" b="1" dirty="0"/>
              <a:t>Ist:</a:t>
            </a:r>
          </a:p>
          <a:p>
            <a:r>
              <a:rPr lang="de-DE" sz="1000" dirty="0"/>
              <a:t>ca. 60 Sek</a:t>
            </a:r>
          </a:p>
        </p:txBody>
      </p:sp>
      <p:sp>
        <p:nvSpPr>
          <p:cNvPr id="28" name="Ellipse 27">
            <a:extLst>
              <a:ext uri="{FF2B5EF4-FFF2-40B4-BE49-F238E27FC236}">
                <a16:creationId xmlns:a16="http://schemas.microsoft.com/office/drawing/2014/main" id="{D58396CD-9930-4FEC-AD4A-FED0D95425C7}"/>
              </a:ext>
            </a:extLst>
          </p:cNvPr>
          <p:cNvSpPr/>
          <p:nvPr/>
        </p:nvSpPr>
        <p:spPr>
          <a:xfrm>
            <a:off x="3263900" y="1672901"/>
            <a:ext cx="675563" cy="3337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6A8DDAEF-7222-4B3A-8DAD-FFDA1884A6C9}"/>
              </a:ext>
            </a:extLst>
          </p:cNvPr>
          <p:cNvSpPr/>
          <p:nvPr/>
        </p:nvSpPr>
        <p:spPr>
          <a:xfrm>
            <a:off x="5803900" y="1655354"/>
            <a:ext cx="721435" cy="3337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3D7CEB38-8628-4559-B490-8C1E5551C90A}"/>
              </a:ext>
            </a:extLst>
          </p:cNvPr>
          <p:cNvSpPr txBox="1"/>
          <p:nvPr/>
        </p:nvSpPr>
        <p:spPr>
          <a:xfrm>
            <a:off x="709477" y="2375598"/>
            <a:ext cx="535724" cy="253916"/>
          </a:xfrm>
          <a:prstGeom prst="rect">
            <a:avLst/>
          </a:prstGeom>
          <a:noFill/>
        </p:spPr>
        <p:txBody>
          <a:bodyPr wrap="none" rtlCol="0">
            <a:spAutoFit/>
          </a:bodyPr>
          <a:lstStyle/>
          <a:p>
            <a:r>
              <a:rPr lang="de-DE" sz="1050" b="1" dirty="0"/>
              <a:t>mit</a:t>
            </a:r>
            <a:r>
              <a:rPr lang="de-DE" sz="1050" dirty="0"/>
              <a:t> S4</a:t>
            </a:r>
          </a:p>
        </p:txBody>
      </p:sp>
      <p:sp>
        <p:nvSpPr>
          <p:cNvPr id="31" name="Textfeld 30">
            <a:extLst>
              <a:ext uri="{FF2B5EF4-FFF2-40B4-BE49-F238E27FC236}">
                <a16:creationId xmlns:a16="http://schemas.microsoft.com/office/drawing/2014/main" id="{751375D8-B8EA-4242-85CF-5EA4264E6B36}"/>
              </a:ext>
            </a:extLst>
          </p:cNvPr>
          <p:cNvSpPr txBox="1"/>
          <p:nvPr/>
        </p:nvSpPr>
        <p:spPr>
          <a:xfrm>
            <a:off x="3454717" y="2401387"/>
            <a:ext cx="630301" cy="253916"/>
          </a:xfrm>
          <a:prstGeom prst="rect">
            <a:avLst/>
          </a:prstGeom>
          <a:noFill/>
        </p:spPr>
        <p:txBody>
          <a:bodyPr wrap="none" rtlCol="0">
            <a:spAutoFit/>
          </a:bodyPr>
          <a:lstStyle/>
          <a:p>
            <a:r>
              <a:rPr lang="de-DE" sz="1050" b="1" dirty="0"/>
              <a:t>ohne</a:t>
            </a:r>
            <a:r>
              <a:rPr lang="de-DE" sz="1050" dirty="0"/>
              <a:t> S4</a:t>
            </a:r>
          </a:p>
        </p:txBody>
      </p:sp>
      <p:sp>
        <p:nvSpPr>
          <p:cNvPr id="32" name="Textfeld 31">
            <a:extLst>
              <a:ext uri="{FF2B5EF4-FFF2-40B4-BE49-F238E27FC236}">
                <a16:creationId xmlns:a16="http://schemas.microsoft.com/office/drawing/2014/main" id="{510C3156-448C-44B9-A504-A7FCC65A1677}"/>
              </a:ext>
            </a:extLst>
          </p:cNvPr>
          <p:cNvSpPr txBox="1"/>
          <p:nvPr/>
        </p:nvSpPr>
        <p:spPr>
          <a:xfrm>
            <a:off x="6091210" y="2390530"/>
            <a:ext cx="630301" cy="253916"/>
          </a:xfrm>
          <a:prstGeom prst="rect">
            <a:avLst/>
          </a:prstGeom>
          <a:noFill/>
        </p:spPr>
        <p:txBody>
          <a:bodyPr wrap="none" rtlCol="0">
            <a:spAutoFit/>
          </a:bodyPr>
          <a:lstStyle/>
          <a:p>
            <a:r>
              <a:rPr lang="de-DE" sz="1050" b="1" dirty="0"/>
              <a:t>ohne</a:t>
            </a:r>
            <a:r>
              <a:rPr lang="de-DE" sz="1050" dirty="0"/>
              <a:t> S4</a:t>
            </a:r>
          </a:p>
        </p:txBody>
      </p:sp>
      <p:sp>
        <p:nvSpPr>
          <p:cNvPr id="33" name="Textfeld 32">
            <a:extLst>
              <a:ext uri="{FF2B5EF4-FFF2-40B4-BE49-F238E27FC236}">
                <a16:creationId xmlns:a16="http://schemas.microsoft.com/office/drawing/2014/main" id="{1192DEDE-7D5E-4AC2-A4F1-80AB9E8A4453}"/>
              </a:ext>
            </a:extLst>
          </p:cNvPr>
          <p:cNvSpPr txBox="1"/>
          <p:nvPr/>
        </p:nvSpPr>
        <p:spPr>
          <a:xfrm>
            <a:off x="105004" y="2674889"/>
            <a:ext cx="7106782" cy="253916"/>
          </a:xfrm>
          <a:prstGeom prst="rect">
            <a:avLst/>
          </a:prstGeom>
          <a:noFill/>
        </p:spPr>
        <p:txBody>
          <a:bodyPr wrap="square" rtlCol="0">
            <a:spAutoFit/>
          </a:bodyPr>
          <a:lstStyle/>
          <a:p>
            <a:r>
              <a:rPr lang="de-DE" sz="1050" dirty="0"/>
              <a:t>Die </a:t>
            </a:r>
            <a:r>
              <a:rPr lang="de-DE" sz="1050" b="1" dirty="0"/>
              <a:t> </a:t>
            </a:r>
            <a:r>
              <a:rPr lang="de-DE" sz="1050" dirty="0"/>
              <a:t>gesteckte Brücke </a:t>
            </a:r>
            <a:r>
              <a:rPr lang="de-DE" sz="1050" b="1" dirty="0"/>
              <a:t>S4 </a:t>
            </a:r>
            <a:r>
              <a:rPr lang="de-DE" sz="1050" dirty="0"/>
              <a:t>verlängert die Zeiten! Die Zeitbereich werden mit den Brücken S1 und S2 eingestellt. </a:t>
            </a:r>
          </a:p>
        </p:txBody>
      </p:sp>
      <p:grpSp>
        <p:nvGrpSpPr>
          <p:cNvPr id="26" name="Gruppieren 25">
            <a:extLst>
              <a:ext uri="{FF2B5EF4-FFF2-40B4-BE49-F238E27FC236}">
                <a16:creationId xmlns:a16="http://schemas.microsoft.com/office/drawing/2014/main" id="{BD6420B5-1873-414D-A287-03FF26031024}"/>
              </a:ext>
            </a:extLst>
          </p:cNvPr>
          <p:cNvGrpSpPr/>
          <p:nvPr/>
        </p:nvGrpSpPr>
        <p:grpSpPr>
          <a:xfrm>
            <a:off x="281720" y="3305250"/>
            <a:ext cx="1626578" cy="2390530"/>
            <a:chOff x="298482" y="0"/>
            <a:chExt cx="1626578" cy="2390530"/>
          </a:xfrm>
        </p:grpSpPr>
        <p:pic>
          <p:nvPicPr>
            <p:cNvPr id="34" name="Picture 2" descr="Bild 21 - 12V DC Industrie Relais Modul Verzögerung ausschalten Einschaltverzögerung Timer">
              <a:extLst>
                <a:ext uri="{FF2B5EF4-FFF2-40B4-BE49-F238E27FC236}">
                  <a16:creationId xmlns:a16="http://schemas.microsoft.com/office/drawing/2014/main" id="{578D0405-17F4-406B-8EEF-6A91645234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89" t="36881" r="57788" b="34133"/>
            <a:stretch/>
          </p:blipFill>
          <p:spPr bwMode="auto">
            <a:xfrm>
              <a:off x="298482" y="0"/>
              <a:ext cx="1626578" cy="2390530"/>
            </a:xfrm>
            <a:prstGeom prst="rect">
              <a:avLst/>
            </a:prstGeom>
            <a:noFill/>
            <a:extLst>
              <a:ext uri="{909E8E84-426E-40DD-AFC4-6F175D3DCCD1}">
                <a14:hiddenFill xmlns:a14="http://schemas.microsoft.com/office/drawing/2010/main">
                  <a:solidFill>
                    <a:srgbClr val="FFFFFF"/>
                  </a:solidFill>
                </a14:hiddenFill>
              </a:ext>
            </a:extLst>
          </p:spPr>
        </p:pic>
        <p:sp>
          <p:nvSpPr>
            <p:cNvPr id="35" name="Rechteck 34">
              <a:extLst>
                <a:ext uri="{FF2B5EF4-FFF2-40B4-BE49-F238E27FC236}">
                  <a16:creationId xmlns:a16="http://schemas.microsoft.com/office/drawing/2014/main" id="{BD703CFD-526A-46B6-AF4B-2E41FA555AC8}"/>
                </a:ext>
              </a:extLst>
            </p:cNvPr>
            <p:cNvSpPr/>
            <p:nvPr/>
          </p:nvSpPr>
          <p:spPr>
            <a:xfrm>
              <a:off x="1161178" y="476771"/>
              <a:ext cx="386862" cy="171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BBA03975-C99B-44EB-B7E2-13D16B9D5F0B}"/>
                </a:ext>
              </a:extLst>
            </p:cNvPr>
            <p:cNvSpPr/>
            <p:nvPr/>
          </p:nvSpPr>
          <p:spPr>
            <a:xfrm>
              <a:off x="1171819" y="292489"/>
              <a:ext cx="386862" cy="1739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7" name="Textfeld 36">
            <a:extLst>
              <a:ext uri="{FF2B5EF4-FFF2-40B4-BE49-F238E27FC236}">
                <a16:creationId xmlns:a16="http://schemas.microsoft.com/office/drawing/2014/main" id="{32C4A9C8-9283-4FAE-992B-87220A7D68FB}"/>
              </a:ext>
            </a:extLst>
          </p:cNvPr>
          <p:cNvSpPr txBox="1"/>
          <p:nvPr/>
        </p:nvSpPr>
        <p:spPr>
          <a:xfrm>
            <a:off x="756484" y="5757437"/>
            <a:ext cx="649537" cy="261610"/>
          </a:xfrm>
          <a:prstGeom prst="rect">
            <a:avLst/>
          </a:prstGeom>
          <a:noFill/>
        </p:spPr>
        <p:txBody>
          <a:bodyPr wrap="none" rtlCol="0">
            <a:spAutoFit/>
          </a:bodyPr>
          <a:lstStyle/>
          <a:p>
            <a:r>
              <a:rPr lang="de-DE" sz="1100" b="1" dirty="0"/>
              <a:t>ohne S4</a:t>
            </a:r>
          </a:p>
        </p:txBody>
      </p:sp>
      <p:sp>
        <p:nvSpPr>
          <p:cNvPr id="38" name="Textfeld 37">
            <a:extLst>
              <a:ext uri="{FF2B5EF4-FFF2-40B4-BE49-F238E27FC236}">
                <a16:creationId xmlns:a16="http://schemas.microsoft.com/office/drawing/2014/main" id="{FB27AB44-109F-4F7B-89D0-D41CC669D728}"/>
              </a:ext>
            </a:extLst>
          </p:cNvPr>
          <p:cNvSpPr txBox="1"/>
          <p:nvPr/>
        </p:nvSpPr>
        <p:spPr>
          <a:xfrm>
            <a:off x="2027036" y="3636914"/>
            <a:ext cx="2548390" cy="1184940"/>
          </a:xfrm>
          <a:prstGeom prst="rect">
            <a:avLst/>
          </a:prstGeom>
          <a:noFill/>
        </p:spPr>
        <p:txBody>
          <a:bodyPr wrap="none" rtlCol="0">
            <a:spAutoFit/>
          </a:bodyPr>
          <a:lstStyle/>
          <a:p>
            <a:r>
              <a:rPr lang="de-DE" sz="1000" dirty="0"/>
              <a:t>xx  Sek.</a:t>
            </a:r>
          </a:p>
          <a:p>
            <a:endParaRPr lang="de-DE" sz="1400" b="1" dirty="0"/>
          </a:p>
          <a:p>
            <a:r>
              <a:rPr lang="de-DE" sz="1400" b="1" dirty="0"/>
              <a:t>Mit diesem Brücken-Setup</a:t>
            </a:r>
          </a:p>
          <a:p>
            <a:r>
              <a:rPr lang="de-DE" sz="1400" b="1" dirty="0"/>
              <a:t>habe ich ca. 17 Sek. eingestellt! </a:t>
            </a:r>
          </a:p>
          <a:p>
            <a:endParaRPr lang="de-DE" sz="1000" dirty="0"/>
          </a:p>
          <a:p>
            <a:endParaRPr lang="de-DE" sz="900" dirty="0"/>
          </a:p>
        </p:txBody>
      </p:sp>
    </p:spTree>
    <p:extLst>
      <p:ext uri="{BB962C8B-B14F-4D97-AF65-F5344CB8AC3E}">
        <p14:creationId xmlns:p14="http://schemas.microsoft.com/office/powerpoint/2010/main" val="229864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 8 - DC12V LED Netzteil Trafo Schaltnetzteil Adapter Power Supply IP20 für LED Strip">
            <a:extLst>
              <a:ext uri="{FF2B5EF4-FFF2-40B4-BE49-F238E27FC236}">
                <a16:creationId xmlns:a16="http://schemas.microsoft.com/office/drawing/2014/main" id="{2558C775-DAA5-49E2-893C-F1D8B271B7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50" y="1054100"/>
            <a:ext cx="3162300"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8E3EA406-1267-4739-B4EB-AEF8F3481206}"/>
              </a:ext>
            </a:extLst>
          </p:cNvPr>
          <p:cNvSpPr txBox="1"/>
          <p:nvPr/>
        </p:nvSpPr>
        <p:spPr>
          <a:xfrm>
            <a:off x="4511002" y="1611955"/>
            <a:ext cx="3663952" cy="1477328"/>
          </a:xfrm>
          <a:prstGeom prst="rect">
            <a:avLst/>
          </a:prstGeom>
          <a:noFill/>
        </p:spPr>
        <p:txBody>
          <a:bodyPr wrap="none" rtlCol="0">
            <a:spAutoFit/>
          </a:bodyPr>
          <a:lstStyle/>
          <a:p>
            <a:r>
              <a:rPr lang="de-DE" dirty="0"/>
              <a:t>Input: 220-240V Wechselstrom</a:t>
            </a:r>
          </a:p>
          <a:p>
            <a:r>
              <a:rPr lang="de-DE" dirty="0"/>
              <a:t>Output: 12V Gleichstrom </a:t>
            </a:r>
          </a:p>
          <a:p>
            <a:r>
              <a:rPr lang="de-DE" dirty="0"/>
              <a:t>Strom: 3,2A</a:t>
            </a:r>
          </a:p>
          <a:p>
            <a:r>
              <a:rPr lang="de-DE" dirty="0"/>
              <a:t>Leistung 40W</a:t>
            </a:r>
          </a:p>
          <a:p>
            <a:r>
              <a:rPr lang="de-DE" dirty="0"/>
              <a:t>Maße: </a:t>
            </a:r>
            <a:r>
              <a:rPr lang="pl-PL" sz="1600" i="0" dirty="0">
                <a:solidFill>
                  <a:srgbClr val="000000"/>
                </a:solidFill>
                <a:effectLst/>
                <a:latin typeface="Arial" panose="020B0604020202020204" pitchFamily="34" charset="0"/>
              </a:rPr>
              <a:t>11</a:t>
            </a:r>
            <a:r>
              <a:rPr lang="de-DE" sz="1600" i="0" dirty="0">
                <a:solidFill>
                  <a:srgbClr val="000000"/>
                </a:solidFill>
                <a:effectLst/>
                <a:latin typeface="Arial" panose="020B0604020202020204" pitchFamily="34" charset="0"/>
              </a:rPr>
              <a:t> </a:t>
            </a:r>
            <a:r>
              <a:rPr lang="pl-PL" sz="1600" i="0" dirty="0">
                <a:solidFill>
                  <a:srgbClr val="000000"/>
                </a:solidFill>
                <a:effectLst/>
                <a:latin typeface="Arial" panose="020B0604020202020204" pitchFamily="34" charset="0"/>
              </a:rPr>
              <a:t>x 7.7</a:t>
            </a:r>
            <a:r>
              <a:rPr lang="de-DE" sz="1600" i="0" dirty="0">
                <a:solidFill>
                  <a:srgbClr val="000000"/>
                </a:solidFill>
                <a:effectLst/>
                <a:latin typeface="Arial" panose="020B0604020202020204" pitchFamily="34" charset="0"/>
              </a:rPr>
              <a:t> </a:t>
            </a:r>
            <a:r>
              <a:rPr lang="pl-PL" sz="1600" i="0" dirty="0">
                <a:solidFill>
                  <a:srgbClr val="000000"/>
                </a:solidFill>
                <a:effectLst/>
                <a:latin typeface="Arial" panose="020B0604020202020204" pitchFamily="34" charset="0"/>
              </a:rPr>
              <a:t>x 3.3</a:t>
            </a:r>
            <a:r>
              <a:rPr lang="de-DE" sz="1600" i="0" dirty="0">
                <a:solidFill>
                  <a:srgbClr val="000000"/>
                </a:solidFill>
                <a:effectLst/>
                <a:latin typeface="Arial" panose="020B0604020202020204" pitchFamily="34" charset="0"/>
              </a:rPr>
              <a:t> cm  </a:t>
            </a:r>
            <a:r>
              <a:rPr lang="de-DE" dirty="0"/>
              <a:t>L x B x H ???</a:t>
            </a:r>
          </a:p>
        </p:txBody>
      </p:sp>
      <p:sp>
        <p:nvSpPr>
          <p:cNvPr id="5" name="Textfeld 4">
            <a:extLst>
              <a:ext uri="{FF2B5EF4-FFF2-40B4-BE49-F238E27FC236}">
                <a16:creationId xmlns:a16="http://schemas.microsoft.com/office/drawing/2014/main" id="{F883A3D3-883D-445F-9E60-F3C699F97A0A}"/>
              </a:ext>
            </a:extLst>
          </p:cNvPr>
          <p:cNvSpPr txBox="1"/>
          <p:nvPr/>
        </p:nvSpPr>
        <p:spPr>
          <a:xfrm>
            <a:off x="585524" y="398208"/>
            <a:ext cx="3986476" cy="738664"/>
          </a:xfrm>
          <a:prstGeom prst="rect">
            <a:avLst/>
          </a:prstGeom>
          <a:noFill/>
        </p:spPr>
        <p:txBody>
          <a:bodyPr wrap="none" rtlCol="0">
            <a:spAutoFit/>
          </a:bodyPr>
          <a:lstStyle/>
          <a:p>
            <a:r>
              <a:rPr lang="de-DE" sz="2400" b="1" dirty="0"/>
              <a:t>12V-Stromversorgung</a:t>
            </a:r>
          </a:p>
          <a:p>
            <a:r>
              <a:rPr lang="de-DE" dirty="0"/>
              <a:t>eBay 11,33€ inkl. Versand  (01.01.2022)  </a:t>
            </a:r>
          </a:p>
        </p:txBody>
      </p:sp>
      <p:pic>
        <p:nvPicPr>
          <p:cNvPr id="1028" name="Picture 4" descr="Bild 11 - DC12V LED Netzteil Trafo Schaltnetzteil Adapter Power Supply IP20 für LED Strip">
            <a:extLst>
              <a:ext uri="{FF2B5EF4-FFF2-40B4-BE49-F238E27FC236}">
                <a16:creationId xmlns:a16="http://schemas.microsoft.com/office/drawing/2014/main" id="{F8441F3F-08A5-4DDD-ABC2-2BC7AD89A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216400"/>
            <a:ext cx="5099050" cy="242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59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7C70F55-CEBD-4984-B5F4-3F353B231EAE}"/>
              </a:ext>
            </a:extLst>
          </p:cNvPr>
          <p:cNvSpPr txBox="1"/>
          <p:nvPr/>
        </p:nvSpPr>
        <p:spPr>
          <a:xfrm>
            <a:off x="379171" y="276447"/>
            <a:ext cx="3858722" cy="954107"/>
          </a:xfrm>
          <a:prstGeom prst="rect">
            <a:avLst/>
          </a:prstGeom>
          <a:noFill/>
        </p:spPr>
        <p:txBody>
          <a:bodyPr wrap="square" rtlCol="0">
            <a:spAutoFit/>
          </a:bodyPr>
          <a:lstStyle/>
          <a:p>
            <a:r>
              <a:rPr lang="de-DE" sz="2000" b="1" dirty="0"/>
              <a:t>Kippschalter, tastend</a:t>
            </a:r>
          </a:p>
          <a:p>
            <a:endParaRPr lang="de-DE" b="1" dirty="0"/>
          </a:p>
          <a:p>
            <a:endParaRPr lang="de-DE" b="1" dirty="0"/>
          </a:p>
        </p:txBody>
      </p:sp>
      <p:pic>
        <p:nvPicPr>
          <p:cNvPr id="1026" name="Picture 2" descr="Bild 11 - Miniatur Kipptaster, Schließer/Öffner, Taster mit Hebel, Kippschalter tastend">
            <a:extLst>
              <a:ext uri="{FF2B5EF4-FFF2-40B4-BE49-F238E27FC236}">
                <a16:creationId xmlns:a16="http://schemas.microsoft.com/office/drawing/2014/main" id="{F5E5BBCB-BF39-4A70-8068-4E57921E67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25" t="9191" b="11924"/>
          <a:stretch/>
        </p:blipFill>
        <p:spPr bwMode="auto">
          <a:xfrm rot="2133580">
            <a:off x="5547797" y="2417035"/>
            <a:ext cx="2824871" cy="2441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 5 - Miniatur Kipptaster, Schließer/Öffner, Taster mit Hebel, Kippschalter tastend">
            <a:extLst>
              <a:ext uri="{FF2B5EF4-FFF2-40B4-BE49-F238E27FC236}">
                <a16:creationId xmlns:a16="http://schemas.microsoft.com/office/drawing/2014/main" id="{231D2DDD-570A-40E1-846E-193C37E2B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53" y="1671565"/>
            <a:ext cx="4994031" cy="4994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AE550EDD-8116-41B1-87EA-FF798A863C10}"/>
              </a:ext>
            </a:extLst>
          </p:cNvPr>
          <p:cNvSpPr txBox="1"/>
          <p:nvPr/>
        </p:nvSpPr>
        <p:spPr>
          <a:xfrm>
            <a:off x="402370" y="717459"/>
            <a:ext cx="8462253" cy="954107"/>
          </a:xfrm>
          <a:prstGeom prst="rect">
            <a:avLst/>
          </a:prstGeom>
          <a:noFill/>
        </p:spPr>
        <p:txBody>
          <a:bodyPr wrap="none" rtlCol="0">
            <a:spAutoFit/>
          </a:bodyPr>
          <a:lstStyle/>
          <a:p>
            <a:r>
              <a:rPr lang="de-DE" sz="1400" dirty="0"/>
              <a:t>Miniatur Kippschalter, Taster mit Hebel, Kippschalter tastend</a:t>
            </a:r>
          </a:p>
          <a:p>
            <a:r>
              <a:rPr lang="de-DE" sz="1400" dirty="0"/>
              <a:t>Der Kipphebel befindet sich in der Mittelstellung (Ruheposition) und kann nach links und rechts</a:t>
            </a:r>
          </a:p>
          <a:p>
            <a:r>
              <a:rPr lang="de-DE" sz="1400" dirty="0"/>
              <a:t>getastet werden, d.h. beim Loslassen springt der Hebel zurück in die Mittelstellung. Mit diesem Kippschalter wird </a:t>
            </a:r>
          </a:p>
          <a:p>
            <a:r>
              <a:rPr lang="de-DE" sz="1400" dirty="0"/>
              <a:t>der Automatik-Betrieb oder der manuelle Betrieb der Pumpe geschaltet. </a:t>
            </a:r>
          </a:p>
        </p:txBody>
      </p:sp>
      <p:cxnSp>
        <p:nvCxnSpPr>
          <p:cNvPr id="10" name="Gerade Verbindung mit Pfeil 9">
            <a:extLst>
              <a:ext uri="{FF2B5EF4-FFF2-40B4-BE49-F238E27FC236}">
                <a16:creationId xmlns:a16="http://schemas.microsoft.com/office/drawing/2014/main" id="{E4860FD0-CF13-43FC-94F4-D06DB6ABF845}"/>
              </a:ext>
            </a:extLst>
          </p:cNvPr>
          <p:cNvCxnSpPr>
            <a:cxnSpLocks/>
          </p:cNvCxnSpPr>
          <p:nvPr/>
        </p:nvCxnSpPr>
        <p:spPr>
          <a:xfrm>
            <a:off x="6152971" y="2189284"/>
            <a:ext cx="144193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CA7820D6-565C-44E8-BC5E-D3B7C8583267}"/>
              </a:ext>
            </a:extLst>
          </p:cNvPr>
          <p:cNvSpPr txBox="1"/>
          <p:nvPr/>
        </p:nvSpPr>
        <p:spPr>
          <a:xfrm>
            <a:off x="7924881" y="5471479"/>
            <a:ext cx="694614" cy="707886"/>
          </a:xfrm>
          <a:prstGeom prst="rect">
            <a:avLst/>
          </a:prstGeom>
          <a:noFill/>
        </p:spPr>
        <p:txBody>
          <a:bodyPr wrap="none" rtlCol="0">
            <a:spAutoFit/>
          </a:bodyPr>
          <a:lstStyle/>
          <a:p>
            <a:r>
              <a:rPr lang="de-DE" sz="1600" dirty="0"/>
              <a:t>Auto</a:t>
            </a:r>
          </a:p>
          <a:p>
            <a:r>
              <a:rPr lang="de-DE" sz="1200" dirty="0"/>
              <a:t>(Trigger </a:t>
            </a:r>
          </a:p>
          <a:p>
            <a:r>
              <a:rPr lang="de-DE" sz="1200" dirty="0"/>
              <a:t>Relais)</a:t>
            </a:r>
          </a:p>
        </p:txBody>
      </p:sp>
      <p:sp>
        <p:nvSpPr>
          <p:cNvPr id="15" name="Textfeld 14">
            <a:extLst>
              <a:ext uri="{FF2B5EF4-FFF2-40B4-BE49-F238E27FC236}">
                <a16:creationId xmlns:a16="http://schemas.microsoft.com/office/drawing/2014/main" id="{692661A9-E3FD-41F9-8584-4DC176160BF5}"/>
              </a:ext>
            </a:extLst>
          </p:cNvPr>
          <p:cNvSpPr txBox="1"/>
          <p:nvPr/>
        </p:nvSpPr>
        <p:spPr>
          <a:xfrm>
            <a:off x="5307528" y="2004618"/>
            <a:ext cx="747320" cy="369332"/>
          </a:xfrm>
          <a:prstGeom prst="rect">
            <a:avLst/>
          </a:prstGeom>
          <a:noFill/>
        </p:spPr>
        <p:txBody>
          <a:bodyPr wrap="none" rtlCol="0">
            <a:spAutoFit/>
          </a:bodyPr>
          <a:lstStyle/>
          <a:p>
            <a:r>
              <a:rPr lang="de-DE" b="1" dirty="0"/>
              <a:t>Manu</a:t>
            </a:r>
          </a:p>
        </p:txBody>
      </p:sp>
      <p:sp>
        <p:nvSpPr>
          <p:cNvPr id="13" name="Textfeld 12">
            <a:extLst>
              <a:ext uri="{FF2B5EF4-FFF2-40B4-BE49-F238E27FC236}">
                <a16:creationId xmlns:a16="http://schemas.microsoft.com/office/drawing/2014/main" id="{C7447F03-7A1B-49D7-8D36-AF0BC23C6EBD}"/>
              </a:ext>
            </a:extLst>
          </p:cNvPr>
          <p:cNvSpPr txBox="1"/>
          <p:nvPr/>
        </p:nvSpPr>
        <p:spPr>
          <a:xfrm>
            <a:off x="6668615" y="1787179"/>
            <a:ext cx="529312" cy="369332"/>
          </a:xfrm>
          <a:prstGeom prst="rect">
            <a:avLst/>
          </a:prstGeom>
          <a:noFill/>
        </p:spPr>
        <p:txBody>
          <a:bodyPr wrap="none" rtlCol="0">
            <a:spAutoFit/>
          </a:bodyPr>
          <a:lstStyle/>
          <a:p>
            <a:r>
              <a:rPr lang="de-DE" dirty="0"/>
              <a:t>Aus</a:t>
            </a:r>
          </a:p>
        </p:txBody>
      </p:sp>
      <p:cxnSp>
        <p:nvCxnSpPr>
          <p:cNvPr id="16" name="Gerader Verbinder 15">
            <a:extLst>
              <a:ext uri="{FF2B5EF4-FFF2-40B4-BE49-F238E27FC236}">
                <a16:creationId xmlns:a16="http://schemas.microsoft.com/office/drawing/2014/main" id="{EF5FEBB6-4395-44F9-BF1F-651D84FCAD50}"/>
              </a:ext>
            </a:extLst>
          </p:cNvPr>
          <p:cNvCxnSpPr>
            <a:cxnSpLocks/>
          </p:cNvCxnSpPr>
          <p:nvPr/>
        </p:nvCxnSpPr>
        <p:spPr>
          <a:xfrm>
            <a:off x="7197927" y="5802601"/>
            <a:ext cx="0" cy="4489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Verbinder: gewinkelt 18">
            <a:extLst>
              <a:ext uri="{FF2B5EF4-FFF2-40B4-BE49-F238E27FC236}">
                <a16:creationId xmlns:a16="http://schemas.microsoft.com/office/drawing/2014/main" id="{9673A901-06A5-46A8-B2E7-0BFDB7BB6D8C}"/>
              </a:ext>
            </a:extLst>
          </p:cNvPr>
          <p:cNvCxnSpPr/>
          <p:nvPr/>
        </p:nvCxnSpPr>
        <p:spPr>
          <a:xfrm rot="10800000" flipV="1">
            <a:off x="7341316" y="5713421"/>
            <a:ext cx="365125" cy="2095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Verbinder: gewinkelt 22">
            <a:extLst>
              <a:ext uri="{FF2B5EF4-FFF2-40B4-BE49-F238E27FC236}">
                <a16:creationId xmlns:a16="http://schemas.microsoft.com/office/drawing/2014/main" id="{FE925011-7116-4DA3-A1A3-CE4127A2444D}"/>
              </a:ext>
            </a:extLst>
          </p:cNvPr>
          <p:cNvCxnSpPr>
            <a:cxnSpLocks/>
          </p:cNvCxnSpPr>
          <p:nvPr/>
        </p:nvCxnSpPr>
        <p:spPr>
          <a:xfrm>
            <a:off x="6668615" y="5677876"/>
            <a:ext cx="385924" cy="2494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Verbinder: gewinkelt 24">
            <a:extLst>
              <a:ext uri="{FF2B5EF4-FFF2-40B4-BE49-F238E27FC236}">
                <a16:creationId xmlns:a16="http://schemas.microsoft.com/office/drawing/2014/main" id="{63B0F3ED-FBB0-4975-AA76-AC9C9AB10630}"/>
              </a:ext>
            </a:extLst>
          </p:cNvPr>
          <p:cNvCxnSpPr>
            <a:cxnSpLocks/>
          </p:cNvCxnSpPr>
          <p:nvPr/>
        </p:nvCxnSpPr>
        <p:spPr>
          <a:xfrm flipV="1">
            <a:off x="6673588" y="6136115"/>
            <a:ext cx="385924" cy="27840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id="{CAF06D85-3284-4F29-A3DD-6D73188BBBBA}"/>
              </a:ext>
            </a:extLst>
          </p:cNvPr>
          <p:cNvCxnSpPr>
            <a:cxnSpLocks/>
          </p:cNvCxnSpPr>
          <p:nvPr/>
        </p:nvCxnSpPr>
        <p:spPr>
          <a:xfrm>
            <a:off x="7341315" y="6140541"/>
            <a:ext cx="399798" cy="23311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575B6375-AE4D-4931-99E3-B080E49C0897}"/>
              </a:ext>
            </a:extLst>
          </p:cNvPr>
          <p:cNvSpPr/>
          <p:nvPr/>
        </p:nvSpPr>
        <p:spPr>
          <a:xfrm>
            <a:off x="7051520" y="5907777"/>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7F24A177-68B2-449C-A531-98A4943433E7}"/>
              </a:ext>
            </a:extLst>
          </p:cNvPr>
          <p:cNvSpPr/>
          <p:nvPr/>
        </p:nvSpPr>
        <p:spPr>
          <a:xfrm>
            <a:off x="6626564" y="5649629"/>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52781B8E-8A19-465F-A26C-F32BE92B32F2}"/>
              </a:ext>
            </a:extLst>
          </p:cNvPr>
          <p:cNvSpPr/>
          <p:nvPr/>
        </p:nvSpPr>
        <p:spPr>
          <a:xfrm>
            <a:off x="7064220" y="6114641"/>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828A0D1C-5A4B-4BF8-ACFC-CBAA3A412B82}"/>
              </a:ext>
            </a:extLst>
          </p:cNvPr>
          <p:cNvSpPr/>
          <p:nvPr/>
        </p:nvSpPr>
        <p:spPr>
          <a:xfrm>
            <a:off x="6629648" y="6396089"/>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F29D5BEC-47F0-4615-9BDE-D0EAA3C7DF3F}"/>
              </a:ext>
            </a:extLst>
          </p:cNvPr>
          <p:cNvSpPr/>
          <p:nvPr/>
        </p:nvSpPr>
        <p:spPr>
          <a:xfrm>
            <a:off x="7295596" y="5898252"/>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67483B0C-10DA-493F-ADD0-7B44A5D8A50A}"/>
              </a:ext>
            </a:extLst>
          </p:cNvPr>
          <p:cNvSpPr/>
          <p:nvPr/>
        </p:nvSpPr>
        <p:spPr>
          <a:xfrm>
            <a:off x="7295829" y="6114153"/>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EBF85A52-3987-4DA4-A3AC-7289E40933C7}"/>
              </a:ext>
            </a:extLst>
          </p:cNvPr>
          <p:cNvSpPr/>
          <p:nvPr/>
        </p:nvSpPr>
        <p:spPr>
          <a:xfrm>
            <a:off x="7706441" y="5695348"/>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7CA05D82-A709-4563-931D-970D60888E8E}"/>
              </a:ext>
            </a:extLst>
          </p:cNvPr>
          <p:cNvSpPr/>
          <p:nvPr/>
        </p:nvSpPr>
        <p:spPr>
          <a:xfrm>
            <a:off x="7729300" y="6348791"/>
            <a:ext cx="45719" cy="4571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 Verbindung mit Pfeil 41">
            <a:extLst>
              <a:ext uri="{FF2B5EF4-FFF2-40B4-BE49-F238E27FC236}">
                <a16:creationId xmlns:a16="http://schemas.microsoft.com/office/drawing/2014/main" id="{E46AC2B6-430D-4BBA-95CA-2DDC5EBA5C9B}"/>
              </a:ext>
            </a:extLst>
          </p:cNvPr>
          <p:cNvCxnSpPr>
            <a:cxnSpLocks/>
          </p:cNvCxnSpPr>
          <p:nvPr/>
        </p:nvCxnSpPr>
        <p:spPr>
          <a:xfrm>
            <a:off x="6960233" y="5520791"/>
            <a:ext cx="475388" cy="0"/>
          </a:xfrm>
          <a:prstGeom prst="straightConnector1">
            <a:avLst/>
          </a:prstGeom>
          <a:ln w="9525">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80796BE1-27CC-47C9-AE3B-A24256FC37CE}"/>
              </a:ext>
            </a:extLst>
          </p:cNvPr>
          <p:cNvSpPr txBox="1"/>
          <p:nvPr/>
        </p:nvSpPr>
        <p:spPr>
          <a:xfrm>
            <a:off x="5725233" y="5422677"/>
            <a:ext cx="904415" cy="553998"/>
          </a:xfrm>
          <a:prstGeom prst="rect">
            <a:avLst/>
          </a:prstGeom>
          <a:noFill/>
        </p:spPr>
        <p:txBody>
          <a:bodyPr wrap="none" rtlCol="0">
            <a:spAutoFit/>
          </a:bodyPr>
          <a:lstStyle/>
          <a:p>
            <a:r>
              <a:rPr lang="de-DE" dirty="0"/>
              <a:t>Manu</a:t>
            </a:r>
          </a:p>
          <a:p>
            <a:r>
              <a:rPr lang="de-DE" sz="1200" dirty="0"/>
              <a:t>12V Pumpe</a:t>
            </a:r>
          </a:p>
        </p:txBody>
      </p:sp>
      <p:sp>
        <p:nvSpPr>
          <p:cNvPr id="45" name="Textfeld 44">
            <a:extLst>
              <a:ext uri="{FF2B5EF4-FFF2-40B4-BE49-F238E27FC236}">
                <a16:creationId xmlns:a16="http://schemas.microsoft.com/office/drawing/2014/main" id="{B71C22C4-228A-4212-BC97-DC74273D758E}"/>
              </a:ext>
            </a:extLst>
          </p:cNvPr>
          <p:cNvSpPr txBox="1"/>
          <p:nvPr/>
        </p:nvSpPr>
        <p:spPr>
          <a:xfrm>
            <a:off x="7786651" y="1971845"/>
            <a:ext cx="648896" cy="369332"/>
          </a:xfrm>
          <a:prstGeom prst="rect">
            <a:avLst/>
          </a:prstGeom>
          <a:noFill/>
        </p:spPr>
        <p:txBody>
          <a:bodyPr wrap="none" rtlCol="0">
            <a:spAutoFit/>
          </a:bodyPr>
          <a:lstStyle/>
          <a:p>
            <a:r>
              <a:rPr lang="de-DE" b="1" dirty="0"/>
              <a:t>Auto</a:t>
            </a:r>
          </a:p>
        </p:txBody>
      </p:sp>
    </p:spTree>
    <p:extLst>
      <p:ext uri="{BB962C8B-B14F-4D97-AF65-F5344CB8AC3E}">
        <p14:creationId xmlns:p14="http://schemas.microsoft.com/office/powerpoint/2010/main" val="247245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82BBC74-A6C4-43AB-8A1D-E186C05E3A29}"/>
              </a:ext>
            </a:extLst>
          </p:cNvPr>
          <p:cNvSpPr txBox="1"/>
          <p:nvPr/>
        </p:nvSpPr>
        <p:spPr>
          <a:xfrm>
            <a:off x="650631" y="641838"/>
            <a:ext cx="8606330" cy="1231106"/>
          </a:xfrm>
          <a:prstGeom prst="rect">
            <a:avLst/>
          </a:prstGeom>
          <a:noFill/>
        </p:spPr>
        <p:txBody>
          <a:bodyPr wrap="none" rtlCol="0">
            <a:spAutoFit/>
          </a:bodyPr>
          <a:lstStyle/>
          <a:p>
            <a:r>
              <a:rPr lang="de-DE" sz="2000" b="1" dirty="0"/>
              <a:t>Kippschalter (Wippe)</a:t>
            </a:r>
          </a:p>
          <a:p>
            <a:endParaRPr lang="de-DE" dirty="0"/>
          </a:p>
          <a:p>
            <a:r>
              <a:rPr lang="de-DE" dirty="0"/>
              <a:t>Ein-Ausschalter für die 230V Wechselstrom-Zuleitung (Phase) die an die Stromversorgung </a:t>
            </a:r>
          </a:p>
          <a:p>
            <a:r>
              <a:rPr lang="de-DE" dirty="0"/>
              <a:t>angeschlossen ist 230V/12V</a:t>
            </a:r>
          </a:p>
        </p:txBody>
      </p:sp>
      <p:pic>
        <p:nvPicPr>
          <p:cNvPr id="4098" name="Picture 2" descr="Bild 18 - Wippschalter Einbauschalter Schalter mit Wippe Wippenschalter switch rund eckig">
            <a:extLst>
              <a:ext uri="{FF2B5EF4-FFF2-40B4-BE49-F238E27FC236}">
                <a16:creationId xmlns:a16="http://schemas.microsoft.com/office/drawing/2014/main" id="{56C7C418-4F56-4184-96F4-A8780DF20C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95" t="20858" r="9049" b="9203"/>
          <a:stretch/>
        </p:blipFill>
        <p:spPr bwMode="auto">
          <a:xfrm>
            <a:off x="542258" y="2295525"/>
            <a:ext cx="4029742" cy="33410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B36C9B5-34E2-4A02-BA6E-8CF5230DE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984" y="2295525"/>
            <a:ext cx="3543300" cy="2495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r Verbinder 5">
            <a:extLst>
              <a:ext uri="{FF2B5EF4-FFF2-40B4-BE49-F238E27FC236}">
                <a16:creationId xmlns:a16="http://schemas.microsoft.com/office/drawing/2014/main" id="{DA9C6FED-33C9-4041-966A-D06335DCAC4E}"/>
              </a:ext>
            </a:extLst>
          </p:cNvPr>
          <p:cNvCxnSpPr/>
          <p:nvPr/>
        </p:nvCxnSpPr>
        <p:spPr>
          <a:xfrm>
            <a:off x="5403971" y="4124325"/>
            <a:ext cx="22193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B241B0BA-ED4C-4411-88DC-548E0DED2877}"/>
              </a:ext>
            </a:extLst>
          </p:cNvPr>
          <p:cNvSpPr txBox="1"/>
          <p:nvPr/>
        </p:nvSpPr>
        <p:spPr>
          <a:xfrm>
            <a:off x="4764330" y="3596704"/>
            <a:ext cx="667170" cy="369332"/>
          </a:xfrm>
          <a:prstGeom prst="rect">
            <a:avLst/>
          </a:prstGeom>
          <a:noFill/>
        </p:spPr>
        <p:txBody>
          <a:bodyPr wrap="none" rtlCol="0">
            <a:spAutoFit/>
          </a:bodyPr>
          <a:lstStyle/>
          <a:p>
            <a:r>
              <a:rPr lang="de-DE" dirty="0"/>
              <a:t>230V</a:t>
            </a:r>
          </a:p>
        </p:txBody>
      </p:sp>
    </p:spTree>
    <p:extLst>
      <p:ext uri="{BB962C8B-B14F-4D97-AF65-F5344CB8AC3E}">
        <p14:creationId xmlns:p14="http://schemas.microsoft.com/office/powerpoint/2010/main" val="214510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EC7EFB6-5EF1-4F2B-90D6-50F34B49D929}"/>
              </a:ext>
            </a:extLst>
          </p:cNvPr>
          <p:cNvSpPr txBox="1"/>
          <p:nvPr/>
        </p:nvSpPr>
        <p:spPr>
          <a:xfrm>
            <a:off x="405561" y="884208"/>
            <a:ext cx="8213980" cy="4339650"/>
          </a:xfrm>
          <a:prstGeom prst="rect">
            <a:avLst/>
          </a:prstGeom>
          <a:noFill/>
        </p:spPr>
        <p:txBody>
          <a:bodyPr wrap="none" rtlCol="0">
            <a:spAutoFit/>
          </a:bodyPr>
          <a:lstStyle/>
          <a:p>
            <a:endParaRPr lang="de-DE" dirty="0"/>
          </a:p>
          <a:p>
            <a:r>
              <a:rPr lang="de-DE" sz="2400" b="1" dirty="0">
                <a:solidFill>
                  <a:srgbClr val="FF0000"/>
                </a:solidFill>
              </a:rPr>
              <a:t>Hinweis: </a:t>
            </a:r>
          </a:p>
          <a:p>
            <a:endParaRPr lang="de-DE" b="1" dirty="0">
              <a:solidFill>
                <a:srgbClr val="FF0000"/>
              </a:solidFill>
            </a:endParaRPr>
          </a:p>
          <a:p>
            <a:r>
              <a:rPr lang="de-DE" dirty="0"/>
              <a:t>Diese Anleitung richtet sich an versierte DIY-Handwerker, die insbesondere mit </a:t>
            </a:r>
          </a:p>
          <a:p>
            <a:r>
              <a:rPr lang="de-DE" dirty="0"/>
              <a:t>Elektrotechnik und Elektronik Erfahrung haben. Ferner empfehle ich das System mit </a:t>
            </a:r>
          </a:p>
          <a:p>
            <a:r>
              <a:rPr lang="de-DE" dirty="0"/>
              <a:t>entsprechenden Sicherungen (z.B. Fehlerstromschutzschalter) abzusichern! </a:t>
            </a:r>
            <a:br>
              <a:rPr lang="de-DE" dirty="0"/>
            </a:br>
            <a:r>
              <a:rPr lang="de-DE" dirty="0"/>
              <a:t>Beispiel: zur Sicherheit habe ich die Elektronik und das Pumpensystem von einander </a:t>
            </a:r>
            <a:br>
              <a:rPr lang="de-DE" dirty="0"/>
            </a:br>
            <a:r>
              <a:rPr lang="de-DE" dirty="0"/>
              <a:t>getrennt und in zwei separaten Gehäusen mit IP65 installiert.     </a:t>
            </a:r>
          </a:p>
          <a:p>
            <a:endParaRPr lang="de-DE" dirty="0"/>
          </a:p>
          <a:p>
            <a:r>
              <a:rPr lang="de-DE" dirty="0"/>
              <a:t>Ich übernehme keinerlei Haftung, ihr bleibt eigenverantwortlich! </a:t>
            </a:r>
          </a:p>
          <a:p>
            <a:endParaRPr lang="de-DE" dirty="0"/>
          </a:p>
          <a:p>
            <a:endParaRPr lang="de-DE" dirty="0"/>
          </a:p>
          <a:p>
            <a:r>
              <a:rPr lang="de-DE" dirty="0"/>
              <a:t>Bei Fragen, bitte mich über das Kontaktformular auf meiner Homepage good-vinyl.de </a:t>
            </a:r>
          </a:p>
          <a:p>
            <a:r>
              <a:rPr lang="de-DE" dirty="0"/>
              <a:t>kontaktieren: </a:t>
            </a:r>
            <a:r>
              <a:rPr lang="de-DE" dirty="0">
                <a:hlinkClick r:id="rId2"/>
              </a:rPr>
              <a:t>https://www.good-vinyl.de/kontakt/</a:t>
            </a:r>
            <a:endParaRPr lang="de-DE" dirty="0"/>
          </a:p>
          <a:p>
            <a:endParaRPr lang="de-DE" dirty="0"/>
          </a:p>
        </p:txBody>
      </p:sp>
      <p:sp>
        <p:nvSpPr>
          <p:cNvPr id="5" name="Textfeld 4">
            <a:extLst>
              <a:ext uri="{FF2B5EF4-FFF2-40B4-BE49-F238E27FC236}">
                <a16:creationId xmlns:a16="http://schemas.microsoft.com/office/drawing/2014/main" id="{9C67D443-799A-4872-BF48-021747D7149B}"/>
              </a:ext>
            </a:extLst>
          </p:cNvPr>
          <p:cNvSpPr txBox="1"/>
          <p:nvPr/>
        </p:nvSpPr>
        <p:spPr>
          <a:xfrm>
            <a:off x="7614138" y="242323"/>
            <a:ext cx="1005403" cy="307777"/>
          </a:xfrm>
          <a:prstGeom prst="rect">
            <a:avLst/>
          </a:prstGeom>
          <a:noFill/>
        </p:spPr>
        <p:txBody>
          <a:bodyPr wrap="none" rtlCol="0">
            <a:spAutoFit/>
          </a:bodyPr>
          <a:lstStyle/>
          <a:p>
            <a:r>
              <a:rPr lang="de-DE" sz="1400" dirty="0"/>
              <a:t>12.01.2022</a:t>
            </a:r>
          </a:p>
        </p:txBody>
      </p:sp>
    </p:spTree>
    <p:extLst>
      <p:ext uri="{BB962C8B-B14F-4D97-AF65-F5344CB8AC3E}">
        <p14:creationId xmlns:p14="http://schemas.microsoft.com/office/powerpoint/2010/main" val="342836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5C5C99B-77EC-4F9D-95BB-35EC3AC21674}"/>
              </a:ext>
            </a:extLst>
          </p:cNvPr>
          <p:cNvSpPr txBox="1"/>
          <p:nvPr/>
        </p:nvSpPr>
        <p:spPr>
          <a:xfrm>
            <a:off x="558800" y="386081"/>
            <a:ext cx="7061199" cy="2523768"/>
          </a:xfrm>
          <a:prstGeom prst="rect">
            <a:avLst/>
          </a:prstGeom>
          <a:noFill/>
        </p:spPr>
        <p:txBody>
          <a:bodyPr wrap="square" rtlCol="0">
            <a:spAutoFit/>
          </a:bodyPr>
          <a:lstStyle/>
          <a:p>
            <a:r>
              <a:rPr lang="de-DE" sz="2800" b="1" dirty="0"/>
              <a:t>Gehäuse</a:t>
            </a:r>
            <a:br>
              <a:rPr lang="de-DE" sz="2800" b="1" dirty="0"/>
            </a:br>
            <a:endParaRPr lang="de-DE" sz="2800" b="1" dirty="0"/>
          </a:p>
          <a:p>
            <a:r>
              <a:rPr lang="de-DE" sz="1600" i="0" dirty="0">
                <a:solidFill>
                  <a:srgbClr val="111111"/>
                </a:solidFill>
                <a:effectLst/>
                <a:latin typeface="verdana" panose="020B0604030504040204" pitchFamily="34" charset="0"/>
              </a:rPr>
              <a:t>Aufputz Installationsgehäuse, Abzweigkasten, </a:t>
            </a:r>
            <a:r>
              <a:rPr lang="de-DE" sz="1600" i="0" dirty="0" err="1">
                <a:solidFill>
                  <a:srgbClr val="111111"/>
                </a:solidFill>
                <a:effectLst/>
                <a:latin typeface="verdana" panose="020B0604030504040204" pitchFamily="34" charset="0"/>
              </a:rPr>
              <a:t>Abzweidose</a:t>
            </a:r>
            <a:r>
              <a:rPr lang="de-DE" sz="1600" i="0" dirty="0">
                <a:solidFill>
                  <a:srgbClr val="111111"/>
                </a:solidFill>
                <a:effectLst/>
                <a:latin typeface="verdana" panose="020B0604030504040204" pitchFamily="34" charset="0"/>
              </a:rPr>
              <a:t> Verteilerkasten, Kunststoffgehäuse mit Scharnierschraube | | IP65 | Verteilerkasten Leergehäuse Industriegehäuse,...</a:t>
            </a:r>
            <a:r>
              <a:rPr lang="de-DE" sz="1600" dirty="0"/>
              <a:t> </a:t>
            </a:r>
          </a:p>
          <a:p>
            <a:endParaRPr lang="de-DE" dirty="0"/>
          </a:p>
          <a:p>
            <a:r>
              <a:rPr lang="de-DE" dirty="0"/>
              <a:t>Maße:  13 x 11,5  x  5 cm </a:t>
            </a:r>
          </a:p>
          <a:p>
            <a:endParaRPr lang="de-DE" dirty="0"/>
          </a:p>
        </p:txBody>
      </p:sp>
      <p:pic>
        <p:nvPicPr>
          <p:cNvPr id="1026" name="Picture 2">
            <a:extLst>
              <a:ext uri="{FF2B5EF4-FFF2-40B4-BE49-F238E27FC236}">
                <a16:creationId xmlns:a16="http://schemas.microsoft.com/office/drawing/2014/main" id="{7928D2F9-198F-46CA-88FB-BA77977627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00" y="3064194"/>
            <a:ext cx="3531265" cy="302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B59087-FEF5-478D-A4B7-8E105419E2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3100" y="3026871"/>
            <a:ext cx="4013200" cy="286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0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0E5968D-15ED-415A-B808-3CA620C01C64}"/>
              </a:ext>
            </a:extLst>
          </p:cNvPr>
          <p:cNvSpPr/>
          <p:nvPr/>
        </p:nvSpPr>
        <p:spPr>
          <a:xfrm rot="16668950">
            <a:off x="1916906" y="1504950"/>
            <a:ext cx="895350" cy="238124"/>
          </a:xfrm>
          <a:prstGeom prst="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5799E16-74BA-44ED-9D11-F365E5EDBB06}"/>
              </a:ext>
            </a:extLst>
          </p:cNvPr>
          <p:cNvSpPr/>
          <p:nvPr/>
        </p:nvSpPr>
        <p:spPr>
          <a:xfrm>
            <a:off x="230981" y="904876"/>
            <a:ext cx="2133600" cy="1647825"/>
          </a:xfrm>
          <a:prstGeom prst="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DF4685A5-DB3C-4239-AB28-4DDA0C1C8DA1}"/>
              </a:ext>
            </a:extLst>
          </p:cNvPr>
          <p:cNvSpPr/>
          <p:nvPr/>
        </p:nvSpPr>
        <p:spPr>
          <a:xfrm>
            <a:off x="2560171" y="2312320"/>
            <a:ext cx="4450230" cy="4083715"/>
          </a:xfrm>
          <a:prstGeom prst="rect">
            <a:avLst/>
          </a:pr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Magnetplattenspeicher 5">
            <a:extLst>
              <a:ext uri="{FF2B5EF4-FFF2-40B4-BE49-F238E27FC236}">
                <a16:creationId xmlns:a16="http://schemas.microsoft.com/office/drawing/2014/main" id="{6490FD68-6F24-4E54-9AFD-40230F3F113B}"/>
              </a:ext>
            </a:extLst>
          </p:cNvPr>
          <p:cNvSpPr/>
          <p:nvPr/>
        </p:nvSpPr>
        <p:spPr>
          <a:xfrm>
            <a:off x="7640099" y="4957761"/>
            <a:ext cx="951450" cy="14382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Pumpe</a:t>
            </a:r>
          </a:p>
          <a:p>
            <a:pPr algn="ctr"/>
            <a:r>
              <a:rPr lang="de-DE" dirty="0"/>
              <a:t>12V</a:t>
            </a:r>
          </a:p>
        </p:txBody>
      </p:sp>
      <p:sp>
        <p:nvSpPr>
          <p:cNvPr id="7" name="Rechteck 6">
            <a:extLst>
              <a:ext uri="{FF2B5EF4-FFF2-40B4-BE49-F238E27FC236}">
                <a16:creationId xmlns:a16="http://schemas.microsoft.com/office/drawing/2014/main" id="{4B9AE11D-4925-455A-9C8A-449E86A104BA}"/>
              </a:ext>
            </a:extLst>
          </p:cNvPr>
          <p:cNvSpPr/>
          <p:nvPr/>
        </p:nvSpPr>
        <p:spPr>
          <a:xfrm>
            <a:off x="850106" y="714378"/>
            <a:ext cx="895350"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43670AB5-9127-446B-AF7B-9B1037C79C49}"/>
              </a:ext>
            </a:extLst>
          </p:cNvPr>
          <p:cNvSpPr/>
          <p:nvPr/>
        </p:nvSpPr>
        <p:spPr>
          <a:xfrm rot="10800000">
            <a:off x="1107281" y="409576"/>
            <a:ext cx="381000" cy="495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8AA9BE0-301F-4CAA-8369-BA0E90B843CF}"/>
              </a:ext>
            </a:extLst>
          </p:cNvPr>
          <p:cNvSpPr txBox="1"/>
          <p:nvPr/>
        </p:nvSpPr>
        <p:spPr>
          <a:xfrm>
            <a:off x="264353" y="393713"/>
            <a:ext cx="661335" cy="338554"/>
          </a:xfrm>
          <a:prstGeom prst="rect">
            <a:avLst/>
          </a:prstGeom>
          <a:noFill/>
        </p:spPr>
        <p:txBody>
          <a:bodyPr wrap="none" rtlCol="0">
            <a:spAutoFit/>
          </a:bodyPr>
          <a:lstStyle/>
          <a:p>
            <a:r>
              <a:rPr lang="de-DE" sz="1600" dirty="0">
                <a:solidFill>
                  <a:schemeClr val="accent1">
                    <a:lumMod val="75000"/>
                  </a:schemeClr>
                </a:solidFill>
              </a:rPr>
              <a:t>AUTO</a:t>
            </a:r>
          </a:p>
        </p:txBody>
      </p:sp>
      <p:sp>
        <p:nvSpPr>
          <p:cNvPr id="12" name="Textfeld 11">
            <a:extLst>
              <a:ext uri="{FF2B5EF4-FFF2-40B4-BE49-F238E27FC236}">
                <a16:creationId xmlns:a16="http://schemas.microsoft.com/office/drawing/2014/main" id="{38E816CF-76D6-405F-9A81-1808609B1DA6}"/>
              </a:ext>
            </a:extLst>
          </p:cNvPr>
          <p:cNvSpPr txBox="1"/>
          <p:nvPr/>
        </p:nvSpPr>
        <p:spPr>
          <a:xfrm>
            <a:off x="1714760" y="406532"/>
            <a:ext cx="742511" cy="338554"/>
          </a:xfrm>
          <a:prstGeom prst="rect">
            <a:avLst/>
          </a:prstGeom>
          <a:noFill/>
        </p:spPr>
        <p:txBody>
          <a:bodyPr wrap="none" rtlCol="0">
            <a:spAutoFit/>
          </a:bodyPr>
          <a:lstStyle/>
          <a:p>
            <a:r>
              <a:rPr lang="de-DE" sz="1600" dirty="0">
                <a:solidFill>
                  <a:schemeClr val="accent1">
                    <a:lumMod val="75000"/>
                  </a:schemeClr>
                </a:solidFill>
              </a:rPr>
              <a:t>MANU</a:t>
            </a:r>
          </a:p>
        </p:txBody>
      </p:sp>
      <p:sp>
        <p:nvSpPr>
          <p:cNvPr id="13" name="Rechteck 12">
            <a:extLst>
              <a:ext uri="{FF2B5EF4-FFF2-40B4-BE49-F238E27FC236}">
                <a16:creationId xmlns:a16="http://schemas.microsoft.com/office/drawing/2014/main" id="{8759994F-03C0-43A0-BC91-99A19A5DA0FD}"/>
              </a:ext>
            </a:extLst>
          </p:cNvPr>
          <p:cNvSpPr/>
          <p:nvPr/>
        </p:nvSpPr>
        <p:spPr>
          <a:xfrm>
            <a:off x="4294930" y="2714865"/>
            <a:ext cx="2305050" cy="2633663"/>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C542A9AF-A004-4E65-90E2-F2510E12A8D2}"/>
              </a:ext>
            </a:extLst>
          </p:cNvPr>
          <p:cNvSpPr/>
          <p:nvPr/>
        </p:nvSpPr>
        <p:spPr>
          <a:xfrm>
            <a:off x="2874869" y="2714865"/>
            <a:ext cx="1160278" cy="2633663"/>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284DB12C-8606-4951-8274-C6B0127F7B3A}"/>
              </a:ext>
            </a:extLst>
          </p:cNvPr>
          <p:cNvSpPr txBox="1"/>
          <p:nvPr/>
        </p:nvSpPr>
        <p:spPr>
          <a:xfrm>
            <a:off x="3006105" y="3680090"/>
            <a:ext cx="814647" cy="1138773"/>
          </a:xfrm>
          <a:prstGeom prst="rect">
            <a:avLst/>
          </a:prstGeom>
          <a:noFill/>
        </p:spPr>
        <p:txBody>
          <a:bodyPr wrap="none" rtlCol="0">
            <a:spAutoFit/>
          </a:bodyPr>
          <a:lstStyle/>
          <a:p>
            <a:pPr algn="ctr"/>
            <a:r>
              <a:rPr lang="de-DE" dirty="0"/>
              <a:t>Relais</a:t>
            </a:r>
          </a:p>
          <a:p>
            <a:pPr algn="ctr"/>
            <a:endParaRPr lang="de-DE" dirty="0"/>
          </a:p>
          <a:p>
            <a:pPr algn="ctr"/>
            <a:endParaRPr lang="de-DE" dirty="0"/>
          </a:p>
          <a:p>
            <a:pPr algn="ctr"/>
            <a:r>
              <a:rPr lang="de-DE" sz="1400" dirty="0"/>
              <a:t>(17 Sek.)</a:t>
            </a:r>
          </a:p>
        </p:txBody>
      </p:sp>
      <p:sp>
        <p:nvSpPr>
          <p:cNvPr id="16" name="Textfeld 15">
            <a:extLst>
              <a:ext uri="{FF2B5EF4-FFF2-40B4-BE49-F238E27FC236}">
                <a16:creationId xmlns:a16="http://schemas.microsoft.com/office/drawing/2014/main" id="{B0C2BDE0-B1DC-4849-BE97-B5B37239A7AB}"/>
              </a:ext>
            </a:extLst>
          </p:cNvPr>
          <p:cNvSpPr txBox="1"/>
          <p:nvPr/>
        </p:nvSpPr>
        <p:spPr>
          <a:xfrm>
            <a:off x="4497320" y="2866377"/>
            <a:ext cx="1842877" cy="369332"/>
          </a:xfrm>
          <a:prstGeom prst="rect">
            <a:avLst/>
          </a:prstGeom>
          <a:noFill/>
        </p:spPr>
        <p:txBody>
          <a:bodyPr wrap="none" rtlCol="0">
            <a:spAutoFit/>
          </a:bodyPr>
          <a:lstStyle/>
          <a:p>
            <a:r>
              <a:rPr lang="de-DE" dirty="0"/>
              <a:t>Stromversorgung</a:t>
            </a:r>
          </a:p>
        </p:txBody>
      </p:sp>
      <p:sp>
        <p:nvSpPr>
          <p:cNvPr id="17" name="Textfeld 16">
            <a:extLst>
              <a:ext uri="{FF2B5EF4-FFF2-40B4-BE49-F238E27FC236}">
                <a16:creationId xmlns:a16="http://schemas.microsoft.com/office/drawing/2014/main" id="{C19ABD24-DABD-415F-AD90-BFF04CC880A7}"/>
              </a:ext>
            </a:extLst>
          </p:cNvPr>
          <p:cNvSpPr txBox="1"/>
          <p:nvPr/>
        </p:nvSpPr>
        <p:spPr>
          <a:xfrm>
            <a:off x="5625788" y="4939791"/>
            <a:ext cx="665567" cy="369332"/>
          </a:xfrm>
          <a:prstGeom prst="rect">
            <a:avLst/>
          </a:prstGeom>
          <a:noFill/>
        </p:spPr>
        <p:txBody>
          <a:bodyPr wrap="none" rtlCol="0">
            <a:spAutoFit/>
          </a:bodyPr>
          <a:lstStyle/>
          <a:p>
            <a:r>
              <a:rPr lang="de-DE" dirty="0"/>
              <a:t>=12V</a:t>
            </a:r>
          </a:p>
        </p:txBody>
      </p:sp>
      <p:sp>
        <p:nvSpPr>
          <p:cNvPr id="18" name="Textfeld 17">
            <a:extLst>
              <a:ext uri="{FF2B5EF4-FFF2-40B4-BE49-F238E27FC236}">
                <a16:creationId xmlns:a16="http://schemas.microsoft.com/office/drawing/2014/main" id="{A1B354EA-8D55-4E01-891D-4869A66F0F34}"/>
              </a:ext>
            </a:extLst>
          </p:cNvPr>
          <p:cNvSpPr txBox="1"/>
          <p:nvPr/>
        </p:nvSpPr>
        <p:spPr>
          <a:xfrm>
            <a:off x="4408461" y="4939791"/>
            <a:ext cx="782587" cy="369332"/>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≈230V</a:t>
            </a:r>
            <a:endParaRPr lang="de-DE" dirty="0"/>
          </a:p>
        </p:txBody>
      </p:sp>
      <p:sp>
        <p:nvSpPr>
          <p:cNvPr id="24" name="Rechteck 23">
            <a:extLst>
              <a:ext uri="{FF2B5EF4-FFF2-40B4-BE49-F238E27FC236}">
                <a16:creationId xmlns:a16="http://schemas.microsoft.com/office/drawing/2014/main" id="{87313861-19D2-46D9-920D-55008ECDD179}"/>
              </a:ext>
            </a:extLst>
          </p:cNvPr>
          <p:cNvSpPr/>
          <p:nvPr/>
        </p:nvSpPr>
        <p:spPr>
          <a:xfrm>
            <a:off x="5522666" y="5341573"/>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a:t>
            </a:r>
          </a:p>
        </p:txBody>
      </p:sp>
      <p:sp>
        <p:nvSpPr>
          <p:cNvPr id="25" name="Rechteck 24">
            <a:extLst>
              <a:ext uri="{FF2B5EF4-FFF2-40B4-BE49-F238E27FC236}">
                <a16:creationId xmlns:a16="http://schemas.microsoft.com/office/drawing/2014/main" id="{94F4F913-17A0-435B-A62C-31E14814F9C2}"/>
              </a:ext>
            </a:extLst>
          </p:cNvPr>
          <p:cNvSpPr/>
          <p:nvPr/>
        </p:nvSpPr>
        <p:spPr>
          <a:xfrm>
            <a:off x="4364992" y="5341573"/>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3B5EAB2-4F32-436B-B2E5-20293230C98B}"/>
              </a:ext>
            </a:extLst>
          </p:cNvPr>
          <p:cNvSpPr/>
          <p:nvPr/>
        </p:nvSpPr>
        <p:spPr>
          <a:xfrm>
            <a:off x="4850438" y="5341573"/>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2EB68893-87F4-48D2-9768-6EE0805AB8D0}"/>
              </a:ext>
            </a:extLst>
          </p:cNvPr>
          <p:cNvSpPr/>
          <p:nvPr/>
        </p:nvSpPr>
        <p:spPr>
          <a:xfrm>
            <a:off x="6098815" y="5348528"/>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29" name="Rechteck 28">
            <a:extLst>
              <a:ext uri="{FF2B5EF4-FFF2-40B4-BE49-F238E27FC236}">
                <a16:creationId xmlns:a16="http://schemas.microsoft.com/office/drawing/2014/main" id="{C77173E8-FB03-49B1-9832-473825FF9FF2}"/>
              </a:ext>
            </a:extLst>
          </p:cNvPr>
          <p:cNvSpPr/>
          <p:nvPr/>
        </p:nvSpPr>
        <p:spPr>
          <a:xfrm>
            <a:off x="2978219" y="5348768"/>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DC0CF699-B178-4385-881E-D0E9E1F47613}"/>
              </a:ext>
            </a:extLst>
          </p:cNvPr>
          <p:cNvSpPr/>
          <p:nvPr/>
        </p:nvSpPr>
        <p:spPr>
          <a:xfrm>
            <a:off x="3325269" y="5348768"/>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5C0BBCA0-59E2-4D1F-B626-889C0DDF4AE3}"/>
              </a:ext>
            </a:extLst>
          </p:cNvPr>
          <p:cNvSpPr/>
          <p:nvPr/>
        </p:nvSpPr>
        <p:spPr>
          <a:xfrm>
            <a:off x="3683036" y="2476743"/>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32" name="Rechteck 31">
            <a:extLst>
              <a:ext uri="{FF2B5EF4-FFF2-40B4-BE49-F238E27FC236}">
                <a16:creationId xmlns:a16="http://schemas.microsoft.com/office/drawing/2014/main" id="{7CBF8187-B1BD-43C8-8DAE-B45DF5119F09}"/>
              </a:ext>
            </a:extLst>
          </p:cNvPr>
          <p:cNvSpPr/>
          <p:nvPr/>
        </p:nvSpPr>
        <p:spPr>
          <a:xfrm>
            <a:off x="3308034" y="2476741"/>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a:t>
            </a:r>
          </a:p>
        </p:txBody>
      </p:sp>
      <p:sp>
        <p:nvSpPr>
          <p:cNvPr id="34" name="Rechteck 33">
            <a:extLst>
              <a:ext uri="{FF2B5EF4-FFF2-40B4-BE49-F238E27FC236}">
                <a16:creationId xmlns:a16="http://schemas.microsoft.com/office/drawing/2014/main" id="{625F9262-62D2-4E87-AF62-B7DB1195F112}"/>
              </a:ext>
            </a:extLst>
          </p:cNvPr>
          <p:cNvSpPr/>
          <p:nvPr/>
        </p:nvSpPr>
        <p:spPr>
          <a:xfrm>
            <a:off x="2885369" y="2900911"/>
            <a:ext cx="292773" cy="3347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Verbinder: gewinkelt 35">
            <a:extLst>
              <a:ext uri="{FF2B5EF4-FFF2-40B4-BE49-F238E27FC236}">
                <a16:creationId xmlns:a16="http://schemas.microsoft.com/office/drawing/2014/main" id="{255B6B95-40DB-4F1C-B638-123E8583C658}"/>
              </a:ext>
            </a:extLst>
          </p:cNvPr>
          <p:cNvCxnSpPr>
            <a:stCxn id="30" idx="2"/>
            <a:endCxn id="27" idx="2"/>
          </p:cNvCxnSpPr>
          <p:nvPr/>
        </p:nvCxnSpPr>
        <p:spPr>
          <a:xfrm rot="16200000" flipH="1">
            <a:off x="4881505" y="4176802"/>
            <a:ext cx="12700" cy="2819699"/>
          </a:xfrm>
          <a:prstGeom prst="bentConnector3">
            <a:avLst>
              <a:gd name="adj1" fmla="val 4875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Verbinder: gewinkelt 36">
            <a:extLst>
              <a:ext uri="{FF2B5EF4-FFF2-40B4-BE49-F238E27FC236}">
                <a16:creationId xmlns:a16="http://schemas.microsoft.com/office/drawing/2014/main" id="{E8FEF8FB-C661-4A95-8627-186F3D598FD9}"/>
              </a:ext>
            </a:extLst>
          </p:cNvPr>
          <p:cNvCxnSpPr>
            <a:cxnSpLocks/>
            <a:stCxn id="29" idx="2"/>
            <a:endCxn id="46" idx="0"/>
          </p:cNvCxnSpPr>
          <p:nvPr/>
        </p:nvCxnSpPr>
        <p:spPr>
          <a:xfrm rot="16200000" flipH="1">
            <a:off x="5112469" y="3598789"/>
            <a:ext cx="901192" cy="4876918"/>
          </a:xfrm>
          <a:prstGeom prst="bentConnector3">
            <a:avLst>
              <a:gd name="adj1" fmla="val 10780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Verbinder: gewinkelt 41">
            <a:extLst>
              <a:ext uri="{FF2B5EF4-FFF2-40B4-BE49-F238E27FC236}">
                <a16:creationId xmlns:a16="http://schemas.microsoft.com/office/drawing/2014/main" id="{546E6075-DC46-4A0A-BFB7-36A9DA9B30F7}"/>
              </a:ext>
            </a:extLst>
          </p:cNvPr>
          <p:cNvCxnSpPr>
            <a:cxnSpLocks/>
            <a:stCxn id="31" idx="0"/>
            <a:endCxn id="27" idx="2"/>
          </p:cNvCxnSpPr>
          <p:nvPr/>
        </p:nvCxnSpPr>
        <p:spPr>
          <a:xfrm rot="16200000" flipH="1">
            <a:off x="3505434" y="2800731"/>
            <a:ext cx="3109909" cy="2461932"/>
          </a:xfrm>
          <a:prstGeom prst="bentConnector5">
            <a:avLst>
              <a:gd name="adj1" fmla="val -7351"/>
              <a:gd name="adj2" fmla="val 15016"/>
              <a:gd name="adj3" fmla="val 11133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Verbinder: gewinkelt 51">
            <a:extLst>
              <a:ext uri="{FF2B5EF4-FFF2-40B4-BE49-F238E27FC236}">
                <a16:creationId xmlns:a16="http://schemas.microsoft.com/office/drawing/2014/main" id="{CCAEE6AE-7130-4C2F-A73B-F1DE5BF030B2}"/>
              </a:ext>
            </a:extLst>
          </p:cNvPr>
          <p:cNvCxnSpPr>
            <a:cxnSpLocks/>
            <a:stCxn id="32" idx="0"/>
            <a:endCxn id="24" idx="2"/>
          </p:cNvCxnSpPr>
          <p:nvPr/>
        </p:nvCxnSpPr>
        <p:spPr>
          <a:xfrm rot="16200000" flipH="1">
            <a:off x="3033335" y="2897827"/>
            <a:ext cx="3102956" cy="2260785"/>
          </a:xfrm>
          <a:prstGeom prst="bentConnector5">
            <a:avLst>
              <a:gd name="adj1" fmla="val -12892"/>
              <a:gd name="adj2" fmla="val 27913"/>
              <a:gd name="adj3" fmla="val 107367"/>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Verbinder: gewinkelt 57">
            <a:extLst>
              <a:ext uri="{FF2B5EF4-FFF2-40B4-BE49-F238E27FC236}">
                <a16:creationId xmlns:a16="http://schemas.microsoft.com/office/drawing/2014/main" id="{430C7A98-AE42-4B1A-BE0C-751612DDCAE4}"/>
              </a:ext>
            </a:extLst>
          </p:cNvPr>
          <p:cNvCxnSpPr>
            <a:cxnSpLocks/>
            <a:stCxn id="3" idx="0"/>
            <a:endCxn id="24" idx="2"/>
          </p:cNvCxnSpPr>
          <p:nvPr/>
        </p:nvCxnSpPr>
        <p:spPr>
          <a:xfrm rot="5400000" flipH="1">
            <a:off x="6592625" y="4702279"/>
            <a:ext cx="909025" cy="2663863"/>
          </a:xfrm>
          <a:prstGeom prst="bentConnector3">
            <a:avLst>
              <a:gd name="adj1" fmla="val -25148"/>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Verbinder: gewinkelt 62">
            <a:extLst>
              <a:ext uri="{FF2B5EF4-FFF2-40B4-BE49-F238E27FC236}">
                <a16:creationId xmlns:a16="http://schemas.microsoft.com/office/drawing/2014/main" id="{8333E597-F9AB-4E16-A56A-CC74F9ED561E}"/>
              </a:ext>
            </a:extLst>
          </p:cNvPr>
          <p:cNvCxnSpPr>
            <a:cxnSpLocks/>
          </p:cNvCxnSpPr>
          <p:nvPr/>
        </p:nvCxnSpPr>
        <p:spPr>
          <a:xfrm rot="16200000" flipH="1">
            <a:off x="1007190" y="1138198"/>
            <a:ext cx="2003531" cy="1746572"/>
          </a:xfrm>
          <a:prstGeom prst="bentConnector2">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Verbinder: gewinkelt 64">
            <a:extLst>
              <a:ext uri="{FF2B5EF4-FFF2-40B4-BE49-F238E27FC236}">
                <a16:creationId xmlns:a16="http://schemas.microsoft.com/office/drawing/2014/main" id="{F5FD983F-2F67-4247-9EA2-E00DD0D84A66}"/>
              </a:ext>
            </a:extLst>
          </p:cNvPr>
          <p:cNvCxnSpPr>
            <a:cxnSpLocks/>
          </p:cNvCxnSpPr>
          <p:nvPr/>
        </p:nvCxnSpPr>
        <p:spPr>
          <a:xfrm rot="16200000" flipH="1">
            <a:off x="29261" y="2491881"/>
            <a:ext cx="4522677" cy="1666866"/>
          </a:xfrm>
          <a:prstGeom prst="bentConnector3">
            <a:avLst>
              <a:gd name="adj1" fmla="val 10505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F41D50F6-A656-492E-9F5A-6DED6F7F02CF}"/>
              </a:ext>
            </a:extLst>
          </p:cNvPr>
          <p:cNvSpPr txBox="1"/>
          <p:nvPr/>
        </p:nvSpPr>
        <p:spPr>
          <a:xfrm>
            <a:off x="2524964" y="1060601"/>
            <a:ext cx="486030" cy="369332"/>
          </a:xfrm>
          <a:prstGeom prst="rect">
            <a:avLst/>
          </a:prstGeom>
          <a:noFill/>
        </p:spPr>
        <p:txBody>
          <a:bodyPr wrap="none" rtlCol="0">
            <a:spAutoFit/>
          </a:bodyPr>
          <a:lstStyle/>
          <a:p>
            <a:r>
              <a:rPr lang="de-DE" dirty="0">
                <a:solidFill>
                  <a:schemeClr val="accent1">
                    <a:lumMod val="75000"/>
                  </a:schemeClr>
                </a:solidFill>
              </a:rPr>
              <a:t>ON</a:t>
            </a:r>
          </a:p>
        </p:txBody>
      </p:sp>
      <p:sp>
        <p:nvSpPr>
          <p:cNvPr id="72" name="Textfeld 71">
            <a:extLst>
              <a:ext uri="{FF2B5EF4-FFF2-40B4-BE49-F238E27FC236}">
                <a16:creationId xmlns:a16="http://schemas.microsoft.com/office/drawing/2014/main" id="{AAB6D81B-3B4D-4ED6-87A2-7A18CFC9E704}"/>
              </a:ext>
            </a:extLst>
          </p:cNvPr>
          <p:cNvSpPr txBox="1"/>
          <p:nvPr/>
        </p:nvSpPr>
        <p:spPr>
          <a:xfrm>
            <a:off x="2491228" y="1879291"/>
            <a:ext cx="548548" cy="369332"/>
          </a:xfrm>
          <a:prstGeom prst="rect">
            <a:avLst/>
          </a:prstGeom>
          <a:noFill/>
        </p:spPr>
        <p:txBody>
          <a:bodyPr wrap="none" rtlCol="0">
            <a:spAutoFit/>
          </a:bodyPr>
          <a:lstStyle/>
          <a:p>
            <a:r>
              <a:rPr lang="de-DE" dirty="0">
                <a:solidFill>
                  <a:schemeClr val="accent1">
                    <a:lumMod val="75000"/>
                  </a:schemeClr>
                </a:solidFill>
              </a:rPr>
              <a:t>OFF</a:t>
            </a:r>
          </a:p>
        </p:txBody>
      </p:sp>
      <p:sp>
        <p:nvSpPr>
          <p:cNvPr id="73" name="Textfeld 72">
            <a:extLst>
              <a:ext uri="{FF2B5EF4-FFF2-40B4-BE49-F238E27FC236}">
                <a16:creationId xmlns:a16="http://schemas.microsoft.com/office/drawing/2014/main" id="{54F5F035-5582-4D5D-9858-5AB0F6063F9A}"/>
              </a:ext>
            </a:extLst>
          </p:cNvPr>
          <p:cNvSpPr txBox="1"/>
          <p:nvPr/>
        </p:nvSpPr>
        <p:spPr>
          <a:xfrm>
            <a:off x="2651572" y="1494813"/>
            <a:ext cx="2029658" cy="276999"/>
          </a:xfrm>
          <a:prstGeom prst="rect">
            <a:avLst/>
          </a:prstGeom>
          <a:noFill/>
        </p:spPr>
        <p:txBody>
          <a:bodyPr wrap="none" rtlCol="0">
            <a:spAutoFit/>
          </a:bodyPr>
          <a:lstStyle/>
          <a:p>
            <a:r>
              <a:rPr lang="de-DE" sz="1200" dirty="0"/>
              <a:t>(</a:t>
            </a:r>
            <a:r>
              <a:rPr lang="de-DE" sz="1200" dirty="0">
                <a:latin typeface="Calibri" panose="020F0502020204030204" pitchFamily="34" charset="0"/>
                <a:cs typeface="Calibri" panose="020F0502020204030204" pitchFamily="34" charset="0"/>
              </a:rPr>
              <a:t>≈ </a:t>
            </a:r>
            <a:r>
              <a:rPr lang="de-DE" sz="1200" dirty="0"/>
              <a:t>230V für Stromversorgung)</a:t>
            </a:r>
            <a:endParaRPr lang="de-DE" dirty="0"/>
          </a:p>
        </p:txBody>
      </p:sp>
      <p:sp>
        <p:nvSpPr>
          <p:cNvPr id="74" name="Textfeld 73">
            <a:extLst>
              <a:ext uri="{FF2B5EF4-FFF2-40B4-BE49-F238E27FC236}">
                <a16:creationId xmlns:a16="http://schemas.microsoft.com/office/drawing/2014/main" id="{DD95032E-267B-4E77-A419-EC5C903ACACF}"/>
              </a:ext>
            </a:extLst>
          </p:cNvPr>
          <p:cNvSpPr txBox="1"/>
          <p:nvPr/>
        </p:nvSpPr>
        <p:spPr>
          <a:xfrm>
            <a:off x="709977" y="-27835"/>
            <a:ext cx="1200906" cy="276999"/>
          </a:xfrm>
          <a:prstGeom prst="rect">
            <a:avLst/>
          </a:prstGeom>
          <a:noFill/>
        </p:spPr>
        <p:txBody>
          <a:bodyPr wrap="none" rtlCol="0">
            <a:spAutoFit/>
          </a:bodyPr>
          <a:lstStyle/>
          <a:p>
            <a:r>
              <a:rPr lang="de-DE" sz="1200" dirty="0"/>
              <a:t>Pumpenschalter</a:t>
            </a:r>
            <a:endParaRPr lang="de-DE" dirty="0"/>
          </a:p>
        </p:txBody>
      </p:sp>
      <p:sp>
        <p:nvSpPr>
          <p:cNvPr id="76" name="Textfeld 75">
            <a:extLst>
              <a:ext uri="{FF2B5EF4-FFF2-40B4-BE49-F238E27FC236}">
                <a16:creationId xmlns:a16="http://schemas.microsoft.com/office/drawing/2014/main" id="{5C40C173-25BD-4DBC-8CC1-4E4E663916A4}"/>
              </a:ext>
            </a:extLst>
          </p:cNvPr>
          <p:cNvSpPr txBox="1"/>
          <p:nvPr/>
        </p:nvSpPr>
        <p:spPr>
          <a:xfrm>
            <a:off x="377425" y="1600042"/>
            <a:ext cx="954620" cy="276999"/>
          </a:xfrm>
          <a:prstGeom prst="rect">
            <a:avLst/>
          </a:prstGeom>
          <a:noFill/>
        </p:spPr>
        <p:txBody>
          <a:bodyPr wrap="none" rtlCol="0">
            <a:spAutoFit/>
          </a:bodyPr>
          <a:lstStyle/>
          <a:p>
            <a:r>
              <a:rPr lang="de-DE" sz="1200" dirty="0"/>
              <a:t>(12V  Relais)</a:t>
            </a:r>
            <a:endParaRPr lang="de-DE" dirty="0"/>
          </a:p>
        </p:txBody>
      </p:sp>
      <p:sp>
        <p:nvSpPr>
          <p:cNvPr id="77" name="Textfeld 76">
            <a:extLst>
              <a:ext uri="{FF2B5EF4-FFF2-40B4-BE49-F238E27FC236}">
                <a16:creationId xmlns:a16="http://schemas.microsoft.com/office/drawing/2014/main" id="{6A9AA787-2096-46C3-BC76-49176797B792}"/>
              </a:ext>
            </a:extLst>
          </p:cNvPr>
          <p:cNvSpPr txBox="1"/>
          <p:nvPr/>
        </p:nvSpPr>
        <p:spPr>
          <a:xfrm>
            <a:off x="3140278" y="2900912"/>
            <a:ext cx="612860" cy="276999"/>
          </a:xfrm>
          <a:prstGeom prst="rect">
            <a:avLst/>
          </a:prstGeom>
          <a:noFill/>
        </p:spPr>
        <p:txBody>
          <a:bodyPr wrap="none" rtlCol="0">
            <a:spAutoFit/>
          </a:bodyPr>
          <a:lstStyle/>
          <a:p>
            <a:r>
              <a:rPr lang="de-DE" sz="1200" dirty="0"/>
              <a:t>Trigger</a:t>
            </a:r>
            <a:endParaRPr lang="de-DE" dirty="0"/>
          </a:p>
        </p:txBody>
      </p:sp>
      <p:sp>
        <p:nvSpPr>
          <p:cNvPr id="78" name="Textfeld 77">
            <a:extLst>
              <a:ext uri="{FF2B5EF4-FFF2-40B4-BE49-F238E27FC236}">
                <a16:creationId xmlns:a16="http://schemas.microsoft.com/office/drawing/2014/main" id="{74D1C739-FA69-4E02-81D8-E99BEFFE9737}"/>
              </a:ext>
            </a:extLst>
          </p:cNvPr>
          <p:cNvSpPr txBox="1"/>
          <p:nvPr/>
        </p:nvSpPr>
        <p:spPr>
          <a:xfrm>
            <a:off x="7874244" y="106195"/>
            <a:ext cx="1005403" cy="307777"/>
          </a:xfrm>
          <a:prstGeom prst="rect">
            <a:avLst/>
          </a:prstGeom>
          <a:noFill/>
        </p:spPr>
        <p:txBody>
          <a:bodyPr wrap="none" rtlCol="0">
            <a:spAutoFit/>
          </a:bodyPr>
          <a:lstStyle/>
          <a:p>
            <a:r>
              <a:rPr lang="de-DE" sz="1400" dirty="0"/>
              <a:t>05.01.2022</a:t>
            </a:r>
          </a:p>
        </p:txBody>
      </p:sp>
      <p:sp>
        <p:nvSpPr>
          <p:cNvPr id="40" name="Textfeld 39">
            <a:extLst>
              <a:ext uri="{FF2B5EF4-FFF2-40B4-BE49-F238E27FC236}">
                <a16:creationId xmlns:a16="http://schemas.microsoft.com/office/drawing/2014/main" id="{CB0C71DF-D238-452A-8F7E-F6576A730B6F}"/>
              </a:ext>
            </a:extLst>
          </p:cNvPr>
          <p:cNvSpPr txBox="1"/>
          <p:nvPr/>
        </p:nvSpPr>
        <p:spPr>
          <a:xfrm>
            <a:off x="6143809" y="2359704"/>
            <a:ext cx="824265" cy="307777"/>
          </a:xfrm>
          <a:prstGeom prst="rect">
            <a:avLst/>
          </a:prstGeom>
          <a:noFill/>
        </p:spPr>
        <p:txBody>
          <a:bodyPr wrap="none" rtlCol="0">
            <a:spAutoFit/>
          </a:bodyPr>
          <a:lstStyle/>
          <a:p>
            <a:r>
              <a:rPr lang="de-DE" sz="1400" dirty="0">
                <a:solidFill>
                  <a:schemeClr val="bg1">
                    <a:lumMod val="50000"/>
                  </a:schemeClr>
                </a:solidFill>
              </a:rPr>
              <a:t>Gehäuse</a:t>
            </a:r>
          </a:p>
        </p:txBody>
      </p:sp>
      <p:sp>
        <p:nvSpPr>
          <p:cNvPr id="41" name="Textfeld 40">
            <a:extLst>
              <a:ext uri="{FF2B5EF4-FFF2-40B4-BE49-F238E27FC236}">
                <a16:creationId xmlns:a16="http://schemas.microsoft.com/office/drawing/2014/main" id="{2095621B-96CA-4397-BF04-59352DCF8BD5}"/>
              </a:ext>
            </a:extLst>
          </p:cNvPr>
          <p:cNvSpPr txBox="1"/>
          <p:nvPr/>
        </p:nvSpPr>
        <p:spPr>
          <a:xfrm>
            <a:off x="164804" y="2552701"/>
            <a:ext cx="731290" cy="276999"/>
          </a:xfrm>
          <a:prstGeom prst="rect">
            <a:avLst/>
          </a:prstGeom>
          <a:noFill/>
        </p:spPr>
        <p:txBody>
          <a:bodyPr wrap="none" rtlCol="0">
            <a:spAutoFit/>
          </a:bodyPr>
          <a:lstStyle/>
          <a:p>
            <a:r>
              <a:rPr lang="de-DE" sz="1200" dirty="0">
                <a:solidFill>
                  <a:schemeClr val="bg1">
                    <a:lumMod val="50000"/>
                  </a:schemeClr>
                </a:solidFill>
              </a:rPr>
              <a:t>Gehäuse</a:t>
            </a:r>
          </a:p>
        </p:txBody>
      </p:sp>
      <p:sp>
        <p:nvSpPr>
          <p:cNvPr id="44" name="Textfeld 43">
            <a:extLst>
              <a:ext uri="{FF2B5EF4-FFF2-40B4-BE49-F238E27FC236}">
                <a16:creationId xmlns:a16="http://schemas.microsoft.com/office/drawing/2014/main" id="{98B42DD9-F822-458F-9D71-3F079E5B1B36}"/>
              </a:ext>
            </a:extLst>
          </p:cNvPr>
          <p:cNvSpPr txBox="1"/>
          <p:nvPr/>
        </p:nvSpPr>
        <p:spPr>
          <a:xfrm>
            <a:off x="3308034" y="314199"/>
            <a:ext cx="2760820" cy="523220"/>
          </a:xfrm>
          <a:prstGeom prst="rect">
            <a:avLst/>
          </a:prstGeom>
          <a:noFill/>
        </p:spPr>
        <p:txBody>
          <a:bodyPr wrap="none" rtlCol="0">
            <a:spAutoFit/>
          </a:bodyPr>
          <a:lstStyle/>
          <a:p>
            <a:r>
              <a:rPr lang="de-DE" sz="2800" u="sng" dirty="0"/>
              <a:t>12V-Verdrahtung</a:t>
            </a:r>
          </a:p>
        </p:txBody>
      </p:sp>
      <p:sp>
        <p:nvSpPr>
          <p:cNvPr id="3" name="Rechteck: abgerundete Ecken 2">
            <a:extLst>
              <a:ext uri="{FF2B5EF4-FFF2-40B4-BE49-F238E27FC236}">
                <a16:creationId xmlns:a16="http://schemas.microsoft.com/office/drawing/2014/main" id="{CE6F0A71-4570-4D03-90A7-E2C6B049C09E}"/>
              </a:ext>
            </a:extLst>
          </p:cNvPr>
          <p:cNvSpPr/>
          <p:nvPr/>
        </p:nvSpPr>
        <p:spPr>
          <a:xfrm flipV="1">
            <a:off x="8264769" y="6305103"/>
            <a:ext cx="228600" cy="183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abgerundete Ecken 45">
            <a:extLst>
              <a:ext uri="{FF2B5EF4-FFF2-40B4-BE49-F238E27FC236}">
                <a16:creationId xmlns:a16="http://schemas.microsoft.com/office/drawing/2014/main" id="{DDBBBFFC-9CA6-4A77-BF2D-8EEE9D4766D0}"/>
              </a:ext>
            </a:extLst>
          </p:cNvPr>
          <p:cNvSpPr/>
          <p:nvPr/>
        </p:nvSpPr>
        <p:spPr>
          <a:xfrm flipV="1">
            <a:off x="7887224" y="6304225"/>
            <a:ext cx="228600" cy="183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Verbinder: gewinkelt 54">
            <a:extLst>
              <a:ext uri="{FF2B5EF4-FFF2-40B4-BE49-F238E27FC236}">
                <a16:creationId xmlns:a16="http://schemas.microsoft.com/office/drawing/2014/main" id="{FA56447D-B741-4319-AB3C-E417F6C4115C}"/>
              </a:ext>
            </a:extLst>
          </p:cNvPr>
          <p:cNvCxnSpPr>
            <a:cxnSpLocks/>
            <a:stCxn id="66" idx="2"/>
            <a:endCxn id="31" idx="0"/>
          </p:cNvCxnSpPr>
          <p:nvPr/>
        </p:nvCxnSpPr>
        <p:spPr>
          <a:xfrm rot="16200000" flipH="1">
            <a:off x="2034549" y="681869"/>
            <a:ext cx="1416142" cy="2173606"/>
          </a:xfrm>
          <a:prstGeom prst="bentConnector3">
            <a:avLst>
              <a:gd name="adj1" fmla="val 8497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Rechteck 65">
            <a:extLst>
              <a:ext uri="{FF2B5EF4-FFF2-40B4-BE49-F238E27FC236}">
                <a16:creationId xmlns:a16="http://schemas.microsoft.com/office/drawing/2014/main" id="{1D430FFB-A705-4CAE-86FE-90A80969B6B3}"/>
              </a:ext>
            </a:extLst>
          </p:cNvPr>
          <p:cNvSpPr/>
          <p:nvPr/>
        </p:nvSpPr>
        <p:spPr>
          <a:xfrm>
            <a:off x="1596874" y="948324"/>
            <a:ext cx="117886" cy="1122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A24A4AC0-937F-4906-A936-6C20D555A6CC}"/>
              </a:ext>
            </a:extLst>
          </p:cNvPr>
          <p:cNvSpPr/>
          <p:nvPr/>
        </p:nvSpPr>
        <p:spPr>
          <a:xfrm>
            <a:off x="1398797" y="951698"/>
            <a:ext cx="117886" cy="1122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1AB4EBDA-2498-4332-B5B5-A7D161D82D3D}"/>
              </a:ext>
            </a:extLst>
          </p:cNvPr>
          <p:cNvSpPr/>
          <p:nvPr/>
        </p:nvSpPr>
        <p:spPr>
          <a:xfrm>
            <a:off x="895791" y="939600"/>
            <a:ext cx="117886" cy="1122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47C45268-911F-4009-9DA2-9052FB45BC97}"/>
              </a:ext>
            </a:extLst>
          </p:cNvPr>
          <p:cNvSpPr/>
          <p:nvPr/>
        </p:nvSpPr>
        <p:spPr>
          <a:xfrm>
            <a:off x="1079854" y="952502"/>
            <a:ext cx="117886" cy="1122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1" name="Verbinder: gewinkelt 80">
            <a:extLst>
              <a:ext uri="{FF2B5EF4-FFF2-40B4-BE49-F238E27FC236}">
                <a16:creationId xmlns:a16="http://schemas.microsoft.com/office/drawing/2014/main" id="{FF2C740A-031D-49F8-82E1-5D3223D4CA2F}"/>
              </a:ext>
            </a:extLst>
          </p:cNvPr>
          <p:cNvCxnSpPr>
            <a:cxnSpLocks/>
            <a:stCxn id="79" idx="2"/>
          </p:cNvCxnSpPr>
          <p:nvPr/>
        </p:nvCxnSpPr>
        <p:spPr>
          <a:xfrm rot="16200000" flipH="1">
            <a:off x="877662" y="1128948"/>
            <a:ext cx="2066442" cy="1912299"/>
          </a:xfrm>
          <a:prstGeom prst="bentConnector3">
            <a:avLst>
              <a:gd name="adj1" fmla="val 101932"/>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88" name="Grafik 87">
            <a:extLst>
              <a:ext uri="{FF2B5EF4-FFF2-40B4-BE49-F238E27FC236}">
                <a16:creationId xmlns:a16="http://schemas.microsoft.com/office/drawing/2014/main" id="{A67FC43C-D6B1-494B-8133-26AF6DCF6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711" y="4044118"/>
            <a:ext cx="359377" cy="410716"/>
          </a:xfrm>
          <a:prstGeom prst="rect">
            <a:avLst/>
          </a:prstGeom>
        </p:spPr>
      </p:pic>
      <p:cxnSp>
        <p:nvCxnSpPr>
          <p:cNvPr id="90" name="Verbinder: gewinkelt 89">
            <a:extLst>
              <a:ext uri="{FF2B5EF4-FFF2-40B4-BE49-F238E27FC236}">
                <a16:creationId xmlns:a16="http://schemas.microsoft.com/office/drawing/2014/main" id="{F974FAE5-C04E-4DFA-8624-C8116C3ABB21}"/>
              </a:ext>
            </a:extLst>
          </p:cNvPr>
          <p:cNvCxnSpPr>
            <a:cxnSpLocks/>
            <a:stCxn id="14" idx="2"/>
            <a:endCxn id="29" idx="0"/>
          </p:cNvCxnSpPr>
          <p:nvPr/>
        </p:nvCxnSpPr>
        <p:spPr>
          <a:xfrm rot="5400000">
            <a:off x="3289687" y="5183447"/>
            <a:ext cx="240" cy="330402"/>
          </a:xfrm>
          <a:prstGeom prst="bentConnector3">
            <a:avLst>
              <a:gd name="adj1" fmla="val -117689583"/>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2" name="Textfeld 101">
            <a:extLst>
              <a:ext uri="{FF2B5EF4-FFF2-40B4-BE49-F238E27FC236}">
                <a16:creationId xmlns:a16="http://schemas.microsoft.com/office/drawing/2014/main" id="{1E3D1102-F8AE-406B-AA36-3FBD5A2D931D}"/>
              </a:ext>
            </a:extLst>
          </p:cNvPr>
          <p:cNvSpPr txBox="1"/>
          <p:nvPr/>
        </p:nvSpPr>
        <p:spPr>
          <a:xfrm>
            <a:off x="211486" y="3333484"/>
            <a:ext cx="2277098" cy="2123658"/>
          </a:xfrm>
          <a:prstGeom prst="rect">
            <a:avLst/>
          </a:prstGeom>
          <a:noFill/>
        </p:spPr>
        <p:txBody>
          <a:bodyPr wrap="none" rtlCol="0">
            <a:spAutoFit/>
          </a:bodyPr>
          <a:lstStyle/>
          <a:p>
            <a:r>
              <a:rPr lang="de-DE" sz="1200" b="1" dirty="0"/>
              <a:t>AUTO-Modus (Automatik)</a:t>
            </a:r>
            <a:r>
              <a:rPr lang="de-DE" sz="1200" dirty="0"/>
              <a:t>:</a:t>
            </a:r>
          </a:p>
          <a:p>
            <a:r>
              <a:rPr lang="de-DE" sz="1200" dirty="0"/>
              <a:t>Wird der Taster auf „AUTO“ </a:t>
            </a:r>
          </a:p>
          <a:p>
            <a:r>
              <a:rPr lang="de-DE" sz="1200" dirty="0"/>
              <a:t>geschaltet, dann wird das Relais </a:t>
            </a:r>
          </a:p>
          <a:p>
            <a:r>
              <a:rPr lang="de-DE" sz="1200" dirty="0"/>
              <a:t>getriggert und die Pumpe läuft </a:t>
            </a:r>
          </a:p>
          <a:p>
            <a:r>
              <a:rPr lang="de-DE" sz="1200" dirty="0"/>
              <a:t>dann 17 Sekunden.</a:t>
            </a:r>
          </a:p>
          <a:p>
            <a:endParaRPr lang="de-DE" sz="1200" dirty="0"/>
          </a:p>
          <a:p>
            <a:r>
              <a:rPr lang="de-DE" sz="1200" b="1" dirty="0"/>
              <a:t>MANU-Modus (Manuell):</a:t>
            </a:r>
          </a:p>
          <a:p>
            <a:r>
              <a:rPr lang="de-DE" sz="1200" dirty="0"/>
              <a:t>Wird auf MANU geschaltet, dann </a:t>
            </a:r>
          </a:p>
          <a:p>
            <a:r>
              <a:rPr lang="de-DE" sz="1200" dirty="0"/>
              <a:t>Läuft die Pumpe nur solange der </a:t>
            </a:r>
          </a:p>
          <a:p>
            <a:r>
              <a:rPr lang="de-DE" sz="1200" dirty="0"/>
              <a:t>Taster auf MANU geschaltet ist.</a:t>
            </a:r>
          </a:p>
          <a:p>
            <a:r>
              <a:rPr lang="de-DE" sz="1200" dirty="0"/>
              <a:t> </a:t>
            </a:r>
          </a:p>
        </p:txBody>
      </p:sp>
    </p:spTree>
    <p:extLst>
      <p:ext uri="{BB962C8B-B14F-4D97-AF65-F5344CB8AC3E}">
        <p14:creationId xmlns:p14="http://schemas.microsoft.com/office/powerpoint/2010/main" val="8640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0E5968D-15ED-415A-B808-3CA620C01C64}"/>
              </a:ext>
            </a:extLst>
          </p:cNvPr>
          <p:cNvSpPr/>
          <p:nvPr/>
        </p:nvSpPr>
        <p:spPr>
          <a:xfrm rot="16668950">
            <a:off x="1916906" y="1571625"/>
            <a:ext cx="895350" cy="238124"/>
          </a:xfrm>
          <a:prstGeom prst="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5799E16-74BA-44ED-9D11-F365E5EDBB06}"/>
              </a:ext>
            </a:extLst>
          </p:cNvPr>
          <p:cNvSpPr/>
          <p:nvPr/>
        </p:nvSpPr>
        <p:spPr>
          <a:xfrm>
            <a:off x="230981" y="904876"/>
            <a:ext cx="2133600" cy="1647825"/>
          </a:xfrm>
          <a:prstGeom prst="rect">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DF4685A5-DB3C-4239-AB28-4DDA0C1C8DA1}"/>
              </a:ext>
            </a:extLst>
          </p:cNvPr>
          <p:cNvSpPr/>
          <p:nvPr/>
        </p:nvSpPr>
        <p:spPr>
          <a:xfrm>
            <a:off x="2560171" y="2312320"/>
            <a:ext cx="4450230" cy="4083715"/>
          </a:xfrm>
          <a:prstGeom prst="rect">
            <a:avLst/>
          </a:pr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Magnetplattenspeicher 5">
            <a:extLst>
              <a:ext uri="{FF2B5EF4-FFF2-40B4-BE49-F238E27FC236}">
                <a16:creationId xmlns:a16="http://schemas.microsoft.com/office/drawing/2014/main" id="{6490FD68-6F24-4E54-9AFD-40230F3F113B}"/>
              </a:ext>
            </a:extLst>
          </p:cNvPr>
          <p:cNvSpPr/>
          <p:nvPr/>
        </p:nvSpPr>
        <p:spPr>
          <a:xfrm>
            <a:off x="7640099" y="4957761"/>
            <a:ext cx="951450" cy="14382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Pumpe</a:t>
            </a:r>
          </a:p>
          <a:p>
            <a:pPr algn="ctr"/>
            <a:r>
              <a:rPr lang="de-DE" dirty="0"/>
              <a:t>12V</a:t>
            </a:r>
          </a:p>
        </p:txBody>
      </p:sp>
      <p:sp>
        <p:nvSpPr>
          <p:cNvPr id="7" name="Rechteck 6">
            <a:extLst>
              <a:ext uri="{FF2B5EF4-FFF2-40B4-BE49-F238E27FC236}">
                <a16:creationId xmlns:a16="http://schemas.microsoft.com/office/drawing/2014/main" id="{4B9AE11D-4925-455A-9C8A-449E86A104BA}"/>
              </a:ext>
            </a:extLst>
          </p:cNvPr>
          <p:cNvSpPr/>
          <p:nvPr/>
        </p:nvSpPr>
        <p:spPr>
          <a:xfrm>
            <a:off x="850106" y="714378"/>
            <a:ext cx="895350"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43670AB5-9127-446B-AF7B-9B1037C79C49}"/>
              </a:ext>
            </a:extLst>
          </p:cNvPr>
          <p:cNvSpPr/>
          <p:nvPr/>
        </p:nvSpPr>
        <p:spPr>
          <a:xfrm rot="10800000">
            <a:off x="1107281" y="409576"/>
            <a:ext cx="381000" cy="495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8AA9BE0-301F-4CAA-8369-BA0E90B843CF}"/>
              </a:ext>
            </a:extLst>
          </p:cNvPr>
          <p:cNvSpPr txBox="1"/>
          <p:nvPr/>
        </p:nvSpPr>
        <p:spPr>
          <a:xfrm>
            <a:off x="264353" y="393713"/>
            <a:ext cx="661335" cy="338554"/>
          </a:xfrm>
          <a:prstGeom prst="rect">
            <a:avLst/>
          </a:prstGeom>
          <a:noFill/>
        </p:spPr>
        <p:txBody>
          <a:bodyPr wrap="none" rtlCol="0">
            <a:spAutoFit/>
          </a:bodyPr>
          <a:lstStyle/>
          <a:p>
            <a:r>
              <a:rPr lang="de-DE" sz="1600" dirty="0">
                <a:solidFill>
                  <a:schemeClr val="accent1">
                    <a:lumMod val="75000"/>
                  </a:schemeClr>
                </a:solidFill>
              </a:rPr>
              <a:t>AUTO</a:t>
            </a:r>
          </a:p>
        </p:txBody>
      </p:sp>
      <p:sp>
        <p:nvSpPr>
          <p:cNvPr id="12" name="Textfeld 11">
            <a:extLst>
              <a:ext uri="{FF2B5EF4-FFF2-40B4-BE49-F238E27FC236}">
                <a16:creationId xmlns:a16="http://schemas.microsoft.com/office/drawing/2014/main" id="{38E816CF-76D6-405F-9A81-1808609B1DA6}"/>
              </a:ext>
            </a:extLst>
          </p:cNvPr>
          <p:cNvSpPr txBox="1"/>
          <p:nvPr/>
        </p:nvSpPr>
        <p:spPr>
          <a:xfrm>
            <a:off x="1714760" y="406532"/>
            <a:ext cx="742511" cy="338554"/>
          </a:xfrm>
          <a:prstGeom prst="rect">
            <a:avLst/>
          </a:prstGeom>
          <a:noFill/>
        </p:spPr>
        <p:txBody>
          <a:bodyPr wrap="none" rtlCol="0">
            <a:spAutoFit/>
          </a:bodyPr>
          <a:lstStyle/>
          <a:p>
            <a:r>
              <a:rPr lang="de-DE" sz="1600" dirty="0">
                <a:solidFill>
                  <a:schemeClr val="accent1">
                    <a:lumMod val="75000"/>
                  </a:schemeClr>
                </a:solidFill>
              </a:rPr>
              <a:t>MANU</a:t>
            </a:r>
          </a:p>
        </p:txBody>
      </p:sp>
      <p:sp>
        <p:nvSpPr>
          <p:cNvPr id="13" name="Rechteck 12">
            <a:extLst>
              <a:ext uri="{FF2B5EF4-FFF2-40B4-BE49-F238E27FC236}">
                <a16:creationId xmlns:a16="http://schemas.microsoft.com/office/drawing/2014/main" id="{8759994F-03C0-43A0-BC91-99A19A5DA0FD}"/>
              </a:ext>
            </a:extLst>
          </p:cNvPr>
          <p:cNvSpPr/>
          <p:nvPr/>
        </p:nvSpPr>
        <p:spPr>
          <a:xfrm>
            <a:off x="4294930" y="2714865"/>
            <a:ext cx="2305050" cy="2633663"/>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C542A9AF-A004-4E65-90E2-F2510E12A8D2}"/>
              </a:ext>
            </a:extLst>
          </p:cNvPr>
          <p:cNvSpPr/>
          <p:nvPr/>
        </p:nvSpPr>
        <p:spPr>
          <a:xfrm>
            <a:off x="2874869" y="2714865"/>
            <a:ext cx="1160278" cy="2633663"/>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284DB12C-8606-4951-8274-C6B0127F7B3A}"/>
              </a:ext>
            </a:extLst>
          </p:cNvPr>
          <p:cNvSpPr txBox="1"/>
          <p:nvPr/>
        </p:nvSpPr>
        <p:spPr>
          <a:xfrm>
            <a:off x="3006105" y="3680090"/>
            <a:ext cx="814647" cy="1138773"/>
          </a:xfrm>
          <a:prstGeom prst="rect">
            <a:avLst/>
          </a:prstGeom>
          <a:noFill/>
        </p:spPr>
        <p:txBody>
          <a:bodyPr wrap="none" rtlCol="0">
            <a:spAutoFit/>
          </a:bodyPr>
          <a:lstStyle/>
          <a:p>
            <a:pPr algn="ctr"/>
            <a:r>
              <a:rPr lang="de-DE" dirty="0"/>
              <a:t>Relais</a:t>
            </a:r>
          </a:p>
          <a:p>
            <a:pPr algn="ctr"/>
            <a:endParaRPr lang="de-DE" dirty="0"/>
          </a:p>
          <a:p>
            <a:pPr algn="ctr"/>
            <a:endParaRPr lang="de-DE" dirty="0"/>
          </a:p>
          <a:p>
            <a:pPr algn="ctr"/>
            <a:r>
              <a:rPr lang="de-DE" sz="1400" dirty="0"/>
              <a:t>(17 Sek.)</a:t>
            </a:r>
          </a:p>
        </p:txBody>
      </p:sp>
      <p:sp>
        <p:nvSpPr>
          <p:cNvPr id="16" name="Textfeld 15">
            <a:extLst>
              <a:ext uri="{FF2B5EF4-FFF2-40B4-BE49-F238E27FC236}">
                <a16:creationId xmlns:a16="http://schemas.microsoft.com/office/drawing/2014/main" id="{B0C2BDE0-B1DC-4849-BE97-B5B37239A7AB}"/>
              </a:ext>
            </a:extLst>
          </p:cNvPr>
          <p:cNvSpPr txBox="1"/>
          <p:nvPr/>
        </p:nvSpPr>
        <p:spPr>
          <a:xfrm>
            <a:off x="4440624" y="3032792"/>
            <a:ext cx="2155940"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 </a:t>
            </a:r>
            <a:r>
              <a:rPr lang="de-DE" dirty="0"/>
              <a:t>230V/12V-Netzteil</a:t>
            </a:r>
          </a:p>
        </p:txBody>
      </p:sp>
      <p:sp>
        <p:nvSpPr>
          <p:cNvPr id="17" name="Textfeld 16">
            <a:extLst>
              <a:ext uri="{FF2B5EF4-FFF2-40B4-BE49-F238E27FC236}">
                <a16:creationId xmlns:a16="http://schemas.microsoft.com/office/drawing/2014/main" id="{C19ABD24-DABD-415F-AD90-BFF04CC880A7}"/>
              </a:ext>
            </a:extLst>
          </p:cNvPr>
          <p:cNvSpPr txBox="1"/>
          <p:nvPr/>
        </p:nvSpPr>
        <p:spPr>
          <a:xfrm>
            <a:off x="5625788" y="4939791"/>
            <a:ext cx="665567" cy="369332"/>
          </a:xfrm>
          <a:prstGeom prst="rect">
            <a:avLst/>
          </a:prstGeom>
          <a:noFill/>
        </p:spPr>
        <p:txBody>
          <a:bodyPr wrap="none" rtlCol="0">
            <a:spAutoFit/>
          </a:bodyPr>
          <a:lstStyle/>
          <a:p>
            <a:r>
              <a:rPr lang="de-DE" dirty="0"/>
              <a:t>=12V</a:t>
            </a:r>
          </a:p>
        </p:txBody>
      </p:sp>
      <p:sp>
        <p:nvSpPr>
          <p:cNvPr id="18" name="Textfeld 17">
            <a:extLst>
              <a:ext uri="{FF2B5EF4-FFF2-40B4-BE49-F238E27FC236}">
                <a16:creationId xmlns:a16="http://schemas.microsoft.com/office/drawing/2014/main" id="{A1B354EA-8D55-4E01-891D-4869A66F0F34}"/>
              </a:ext>
            </a:extLst>
          </p:cNvPr>
          <p:cNvSpPr txBox="1"/>
          <p:nvPr/>
        </p:nvSpPr>
        <p:spPr>
          <a:xfrm>
            <a:off x="4408461" y="4939791"/>
            <a:ext cx="782587" cy="369332"/>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≈230V</a:t>
            </a:r>
            <a:endParaRPr lang="de-DE" dirty="0"/>
          </a:p>
        </p:txBody>
      </p:sp>
      <p:sp>
        <p:nvSpPr>
          <p:cNvPr id="24" name="Rechteck 23">
            <a:extLst>
              <a:ext uri="{FF2B5EF4-FFF2-40B4-BE49-F238E27FC236}">
                <a16:creationId xmlns:a16="http://schemas.microsoft.com/office/drawing/2014/main" id="{87313861-19D2-46D9-920D-55008ECDD179}"/>
              </a:ext>
            </a:extLst>
          </p:cNvPr>
          <p:cNvSpPr/>
          <p:nvPr/>
        </p:nvSpPr>
        <p:spPr>
          <a:xfrm>
            <a:off x="5522666" y="5341573"/>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a:t>
            </a:r>
          </a:p>
        </p:txBody>
      </p:sp>
      <p:sp>
        <p:nvSpPr>
          <p:cNvPr id="25" name="Rechteck 24">
            <a:extLst>
              <a:ext uri="{FF2B5EF4-FFF2-40B4-BE49-F238E27FC236}">
                <a16:creationId xmlns:a16="http://schemas.microsoft.com/office/drawing/2014/main" id="{94F4F913-17A0-435B-A62C-31E14814F9C2}"/>
              </a:ext>
            </a:extLst>
          </p:cNvPr>
          <p:cNvSpPr/>
          <p:nvPr/>
        </p:nvSpPr>
        <p:spPr>
          <a:xfrm>
            <a:off x="4364992" y="5341573"/>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3B5EAB2-4F32-436B-B2E5-20293230C98B}"/>
              </a:ext>
            </a:extLst>
          </p:cNvPr>
          <p:cNvSpPr/>
          <p:nvPr/>
        </p:nvSpPr>
        <p:spPr>
          <a:xfrm>
            <a:off x="4850438" y="5341573"/>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2EB68893-87F4-48D2-9768-6EE0805AB8D0}"/>
              </a:ext>
            </a:extLst>
          </p:cNvPr>
          <p:cNvSpPr/>
          <p:nvPr/>
        </p:nvSpPr>
        <p:spPr>
          <a:xfrm>
            <a:off x="6098815" y="5348528"/>
            <a:ext cx="385079" cy="238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29" name="Rechteck 28">
            <a:extLst>
              <a:ext uri="{FF2B5EF4-FFF2-40B4-BE49-F238E27FC236}">
                <a16:creationId xmlns:a16="http://schemas.microsoft.com/office/drawing/2014/main" id="{C77173E8-FB03-49B1-9832-473825FF9FF2}"/>
              </a:ext>
            </a:extLst>
          </p:cNvPr>
          <p:cNvSpPr/>
          <p:nvPr/>
        </p:nvSpPr>
        <p:spPr>
          <a:xfrm>
            <a:off x="2978219" y="5348768"/>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DC0CF699-B178-4385-881E-D0E9E1F47613}"/>
              </a:ext>
            </a:extLst>
          </p:cNvPr>
          <p:cNvSpPr/>
          <p:nvPr/>
        </p:nvSpPr>
        <p:spPr>
          <a:xfrm>
            <a:off x="3325269" y="5348768"/>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5C0BBCA0-59E2-4D1F-B626-889C0DDF4AE3}"/>
              </a:ext>
            </a:extLst>
          </p:cNvPr>
          <p:cNvSpPr/>
          <p:nvPr/>
        </p:nvSpPr>
        <p:spPr>
          <a:xfrm>
            <a:off x="3683036" y="2476743"/>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32" name="Rechteck 31">
            <a:extLst>
              <a:ext uri="{FF2B5EF4-FFF2-40B4-BE49-F238E27FC236}">
                <a16:creationId xmlns:a16="http://schemas.microsoft.com/office/drawing/2014/main" id="{7CBF8187-B1BD-43C8-8DAE-B45DF5119F09}"/>
              </a:ext>
            </a:extLst>
          </p:cNvPr>
          <p:cNvSpPr/>
          <p:nvPr/>
        </p:nvSpPr>
        <p:spPr>
          <a:xfrm>
            <a:off x="3308034" y="2476741"/>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a:t>
            </a:r>
          </a:p>
        </p:txBody>
      </p:sp>
      <p:sp>
        <p:nvSpPr>
          <p:cNvPr id="34" name="Rechteck 33">
            <a:extLst>
              <a:ext uri="{FF2B5EF4-FFF2-40B4-BE49-F238E27FC236}">
                <a16:creationId xmlns:a16="http://schemas.microsoft.com/office/drawing/2014/main" id="{625F9262-62D2-4E87-AF62-B7DB1195F112}"/>
              </a:ext>
            </a:extLst>
          </p:cNvPr>
          <p:cNvSpPr/>
          <p:nvPr/>
        </p:nvSpPr>
        <p:spPr>
          <a:xfrm>
            <a:off x="2874869" y="2932101"/>
            <a:ext cx="292773" cy="237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Verbinder: gewinkelt 36">
            <a:extLst>
              <a:ext uri="{FF2B5EF4-FFF2-40B4-BE49-F238E27FC236}">
                <a16:creationId xmlns:a16="http://schemas.microsoft.com/office/drawing/2014/main" id="{E8FEF8FB-C661-4A95-8627-186F3D598FD9}"/>
              </a:ext>
            </a:extLst>
          </p:cNvPr>
          <p:cNvCxnSpPr>
            <a:cxnSpLocks/>
          </p:cNvCxnSpPr>
          <p:nvPr/>
        </p:nvCxnSpPr>
        <p:spPr>
          <a:xfrm rot="16200000" flipV="1">
            <a:off x="4543290" y="6089113"/>
            <a:ext cx="1006846" cy="1924"/>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F41D50F6-A656-492E-9F5A-6DED6F7F02CF}"/>
              </a:ext>
            </a:extLst>
          </p:cNvPr>
          <p:cNvSpPr txBox="1"/>
          <p:nvPr/>
        </p:nvSpPr>
        <p:spPr>
          <a:xfrm>
            <a:off x="2524964" y="1060601"/>
            <a:ext cx="486030" cy="369332"/>
          </a:xfrm>
          <a:prstGeom prst="rect">
            <a:avLst/>
          </a:prstGeom>
          <a:noFill/>
        </p:spPr>
        <p:txBody>
          <a:bodyPr wrap="none" rtlCol="0">
            <a:spAutoFit/>
          </a:bodyPr>
          <a:lstStyle/>
          <a:p>
            <a:r>
              <a:rPr lang="de-DE" dirty="0">
                <a:solidFill>
                  <a:schemeClr val="accent1">
                    <a:lumMod val="75000"/>
                  </a:schemeClr>
                </a:solidFill>
              </a:rPr>
              <a:t>ON</a:t>
            </a:r>
          </a:p>
        </p:txBody>
      </p:sp>
      <p:sp>
        <p:nvSpPr>
          <p:cNvPr id="72" name="Textfeld 71">
            <a:extLst>
              <a:ext uri="{FF2B5EF4-FFF2-40B4-BE49-F238E27FC236}">
                <a16:creationId xmlns:a16="http://schemas.microsoft.com/office/drawing/2014/main" id="{AAB6D81B-3B4D-4ED6-87A2-7A18CFC9E704}"/>
              </a:ext>
            </a:extLst>
          </p:cNvPr>
          <p:cNvSpPr txBox="1"/>
          <p:nvPr/>
        </p:nvSpPr>
        <p:spPr>
          <a:xfrm>
            <a:off x="2491228" y="1879291"/>
            <a:ext cx="548548" cy="369332"/>
          </a:xfrm>
          <a:prstGeom prst="rect">
            <a:avLst/>
          </a:prstGeom>
          <a:noFill/>
        </p:spPr>
        <p:txBody>
          <a:bodyPr wrap="none" rtlCol="0">
            <a:spAutoFit/>
          </a:bodyPr>
          <a:lstStyle/>
          <a:p>
            <a:r>
              <a:rPr lang="de-DE" dirty="0">
                <a:solidFill>
                  <a:schemeClr val="accent1">
                    <a:lumMod val="75000"/>
                  </a:schemeClr>
                </a:solidFill>
              </a:rPr>
              <a:t>OFF</a:t>
            </a:r>
          </a:p>
        </p:txBody>
      </p:sp>
      <p:sp>
        <p:nvSpPr>
          <p:cNvPr id="73" name="Textfeld 72">
            <a:extLst>
              <a:ext uri="{FF2B5EF4-FFF2-40B4-BE49-F238E27FC236}">
                <a16:creationId xmlns:a16="http://schemas.microsoft.com/office/drawing/2014/main" id="{54F5F035-5582-4D5D-9858-5AB0F6063F9A}"/>
              </a:ext>
            </a:extLst>
          </p:cNvPr>
          <p:cNvSpPr txBox="1"/>
          <p:nvPr/>
        </p:nvSpPr>
        <p:spPr>
          <a:xfrm>
            <a:off x="2628886" y="1485974"/>
            <a:ext cx="2029658" cy="276999"/>
          </a:xfrm>
          <a:prstGeom prst="rect">
            <a:avLst/>
          </a:prstGeom>
          <a:noFill/>
        </p:spPr>
        <p:txBody>
          <a:bodyPr wrap="none" rtlCol="0">
            <a:spAutoFit/>
          </a:bodyPr>
          <a:lstStyle/>
          <a:p>
            <a:r>
              <a:rPr lang="de-DE" sz="1200" dirty="0"/>
              <a:t>(</a:t>
            </a:r>
            <a:r>
              <a:rPr lang="de-DE" sz="1200" dirty="0">
                <a:latin typeface="Calibri" panose="020F0502020204030204" pitchFamily="34" charset="0"/>
                <a:cs typeface="Calibri" panose="020F0502020204030204" pitchFamily="34" charset="0"/>
              </a:rPr>
              <a:t>≈ </a:t>
            </a:r>
            <a:r>
              <a:rPr lang="de-DE" sz="1200" dirty="0"/>
              <a:t>230V für Stromversorgung)</a:t>
            </a:r>
            <a:endParaRPr lang="de-DE" dirty="0"/>
          </a:p>
        </p:txBody>
      </p:sp>
      <p:sp>
        <p:nvSpPr>
          <p:cNvPr id="74" name="Textfeld 73">
            <a:extLst>
              <a:ext uri="{FF2B5EF4-FFF2-40B4-BE49-F238E27FC236}">
                <a16:creationId xmlns:a16="http://schemas.microsoft.com/office/drawing/2014/main" id="{DD95032E-267B-4E77-A419-EC5C903ACACF}"/>
              </a:ext>
            </a:extLst>
          </p:cNvPr>
          <p:cNvSpPr txBox="1"/>
          <p:nvPr/>
        </p:nvSpPr>
        <p:spPr>
          <a:xfrm>
            <a:off x="661581" y="94881"/>
            <a:ext cx="1200906" cy="276999"/>
          </a:xfrm>
          <a:prstGeom prst="rect">
            <a:avLst/>
          </a:prstGeom>
          <a:noFill/>
        </p:spPr>
        <p:txBody>
          <a:bodyPr wrap="none" rtlCol="0">
            <a:spAutoFit/>
          </a:bodyPr>
          <a:lstStyle/>
          <a:p>
            <a:r>
              <a:rPr lang="de-DE" sz="1200" dirty="0"/>
              <a:t>Pumpenschalter</a:t>
            </a:r>
            <a:endParaRPr lang="de-DE" dirty="0"/>
          </a:p>
        </p:txBody>
      </p:sp>
      <p:sp>
        <p:nvSpPr>
          <p:cNvPr id="77" name="Textfeld 76">
            <a:extLst>
              <a:ext uri="{FF2B5EF4-FFF2-40B4-BE49-F238E27FC236}">
                <a16:creationId xmlns:a16="http://schemas.microsoft.com/office/drawing/2014/main" id="{6A9AA787-2096-46C3-BC76-49176797B792}"/>
              </a:ext>
            </a:extLst>
          </p:cNvPr>
          <p:cNvSpPr txBox="1"/>
          <p:nvPr/>
        </p:nvSpPr>
        <p:spPr>
          <a:xfrm>
            <a:off x="3140278" y="2900912"/>
            <a:ext cx="612860" cy="276999"/>
          </a:xfrm>
          <a:prstGeom prst="rect">
            <a:avLst/>
          </a:prstGeom>
          <a:noFill/>
        </p:spPr>
        <p:txBody>
          <a:bodyPr wrap="none" rtlCol="0">
            <a:spAutoFit/>
          </a:bodyPr>
          <a:lstStyle/>
          <a:p>
            <a:r>
              <a:rPr lang="de-DE" sz="1200" dirty="0"/>
              <a:t>Trigger</a:t>
            </a:r>
            <a:endParaRPr lang="de-DE" dirty="0"/>
          </a:p>
        </p:txBody>
      </p:sp>
      <p:sp>
        <p:nvSpPr>
          <p:cNvPr id="78" name="Textfeld 77">
            <a:extLst>
              <a:ext uri="{FF2B5EF4-FFF2-40B4-BE49-F238E27FC236}">
                <a16:creationId xmlns:a16="http://schemas.microsoft.com/office/drawing/2014/main" id="{74D1C739-FA69-4E02-81D8-E99BEFFE9737}"/>
              </a:ext>
            </a:extLst>
          </p:cNvPr>
          <p:cNvSpPr txBox="1"/>
          <p:nvPr/>
        </p:nvSpPr>
        <p:spPr>
          <a:xfrm>
            <a:off x="7975697" y="128458"/>
            <a:ext cx="1005403" cy="307777"/>
          </a:xfrm>
          <a:prstGeom prst="rect">
            <a:avLst/>
          </a:prstGeom>
          <a:noFill/>
        </p:spPr>
        <p:txBody>
          <a:bodyPr wrap="none" rtlCol="0">
            <a:spAutoFit/>
          </a:bodyPr>
          <a:lstStyle/>
          <a:p>
            <a:r>
              <a:rPr lang="de-DE" sz="1400" dirty="0"/>
              <a:t>06.01.2022</a:t>
            </a:r>
          </a:p>
        </p:txBody>
      </p:sp>
      <p:cxnSp>
        <p:nvCxnSpPr>
          <p:cNvPr id="43" name="Verbinder: gewinkelt 42">
            <a:extLst>
              <a:ext uri="{FF2B5EF4-FFF2-40B4-BE49-F238E27FC236}">
                <a16:creationId xmlns:a16="http://schemas.microsoft.com/office/drawing/2014/main" id="{BD0E92A1-BA58-4E0B-A047-11DF1905CA26}"/>
              </a:ext>
            </a:extLst>
          </p:cNvPr>
          <p:cNvCxnSpPr>
            <a:cxnSpLocks/>
            <a:endCxn id="44" idx="0"/>
          </p:cNvCxnSpPr>
          <p:nvPr/>
        </p:nvCxnSpPr>
        <p:spPr>
          <a:xfrm rot="16200000" flipV="1">
            <a:off x="726922" y="2709816"/>
            <a:ext cx="5168702" cy="2538724"/>
          </a:xfrm>
          <a:prstGeom prst="bentConnector4">
            <a:avLst>
              <a:gd name="adj1" fmla="val 9006"/>
              <a:gd name="adj2" fmla="val 12449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hteck 43">
            <a:extLst>
              <a:ext uri="{FF2B5EF4-FFF2-40B4-BE49-F238E27FC236}">
                <a16:creationId xmlns:a16="http://schemas.microsoft.com/office/drawing/2014/main" id="{12F14689-71BF-4DB6-81E4-821412C4ABF5}"/>
              </a:ext>
            </a:extLst>
          </p:cNvPr>
          <p:cNvSpPr/>
          <p:nvPr/>
        </p:nvSpPr>
        <p:spPr>
          <a:xfrm rot="16668950">
            <a:off x="2067884" y="1286844"/>
            <a:ext cx="195689" cy="249958"/>
          </a:xfrm>
          <a:prstGeom prst="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1FB8EDC2-D73E-44A9-9E0A-E877D65D9788}"/>
              </a:ext>
            </a:extLst>
          </p:cNvPr>
          <p:cNvSpPr/>
          <p:nvPr/>
        </p:nvSpPr>
        <p:spPr>
          <a:xfrm rot="16668950">
            <a:off x="1982409" y="1797554"/>
            <a:ext cx="195689" cy="249958"/>
          </a:xfrm>
          <a:prstGeom prst="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 name="Verbinder: gewinkelt 50">
            <a:extLst>
              <a:ext uri="{FF2B5EF4-FFF2-40B4-BE49-F238E27FC236}">
                <a16:creationId xmlns:a16="http://schemas.microsoft.com/office/drawing/2014/main" id="{25C17401-7659-4DEA-A6D0-5DD6E1E6F894}"/>
              </a:ext>
            </a:extLst>
          </p:cNvPr>
          <p:cNvCxnSpPr>
            <a:cxnSpLocks/>
            <a:stCxn id="25" idx="2"/>
            <a:endCxn id="45" idx="0"/>
          </p:cNvCxnSpPr>
          <p:nvPr/>
        </p:nvCxnSpPr>
        <p:spPr>
          <a:xfrm rot="5400000" flipH="1">
            <a:off x="1419904" y="2442069"/>
            <a:ext cx="3674160" cy="2601096"/>
          </a:xfrm>
          <a:prstGeom prst="bentConnector4">
            <a:avLst>
              <a:gd name="adj1" fmla="val -6222"/>
              <a:gd name="adj2" fmla="val 10779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feld 80">
            <a:extLst>
              <a:ext uri="{FF2B5EF4-FFF2-40B4-BE49-F238E27FC236}">
                <a16:creationId xmlns:a16="http://schemas.microsoft.com/office/drawing/2014/main" id="{DADD29AE-68FC-4794-AA2D-9C335986A36F}"/>
              </a:ext>
            </a:extLst>
          </p:cNvPr>
          <p:cNvSpPr txBox="1"/>
          <p:nvPr/>
        </p:nvSpPr>
        <p:spPr>
          <a:xfrm>
            <a:off x="4484131" y="6563529"/>
            <a:ext cx="619080" cy="276999"/>
          </a:xfrm>
          <a:prstGeom prst="rect">
            <a:avLst/>
          </a:prstGeom>
          <a:noFill/>
        </p:spPr>
        <p:txBody>
          <a:bodyPr wrap="none" rtlCol="0">
            <a:spAutoFit/>
          </a:bodyPr>
          <a:lstStyle/>
          <a:p>
            <a:r>
              <a:rPr lang="de-DE" sz="1200" b="1" dirty="0">
                <a:latin typeface="Calibri" panose="020F0502020204030204" pitchFamily="34" charset="0"/>
                <a:cs typeface="Calibri" panose="020F0502020204030204" pitchFamily="34" charset="0"/>
              </a:rPr>
              <a:t>≈ </a:t>
            </a:r>
            <a:r>
              <a:rPr lang="de-DE" sz="1200" b="1" dirty="0"/>
              <a:t>230V</a:t>
            </a:r>
            <a:endParaRPr lang="de-DE" b="1" dirty="0"/>
          </a:p>
        </p:txBody>
      </p:sp>
      <p:sp>
        <p:nvSpPr>
          <p:cNvPr id="83" name="Textfeld 82">
            <a:extLst>
              <a:ext uri="{FF2B5EF4-FFF2-40B4-BE49-F238E27FC236}">
                <a16:creationId xmlns:a16="http://schemas.microsoft.com/office/drawing/2014/main" id="{8D1B352A-084F-4660-B059-D607CBC810E9}"/>
              </a:ext>
            </a:extLst>
          </p:cNvPr>
          <p:cNvSpPr txBox="1"/>
          <p:nvPr/>
        </p:nvSpPr>
        <p:spPr>
          <a:xfrm>
            <a:off x="6187847" y="2004543"/>
            <a:ext cx="824265" cy="307777"/>
          </a:xfrm>
          <a:prstGeom prst="rect">
            <a:avLst/>
          </a:prstGeom>
          <a:noFill/>
        </p:spPr>
        <p:txBody>
          <a:bodyPr wrap="none" rtlCol="0">
            <a:spAutoFit/>
          </a:bodyPr>
          <a:lstStyle/>
          <a:p>
            <a:r>
              <a:rPr lang="de-DE" sz="1400" dirty="0">
                <a:solidFill>
                  <a:schemeClr val="bg1">
                    <a:lumMod val="50000"/>
                  </a:schemeClr>
                </a:solidFill>
              </a:rPr>
              <a:t>Gehäuse</a:t>
            </a:r>
          </a:p>
        </p:txBody>
      </p:sp>
      <p:sp>
        <p:nvSpPr>
          <p:cNvPr id="84" name="Textfeld 83">
            <a:extLst>
              <a:ext uri="{FF2B5EF4-FFF2-40B4-BE49-F238E27FC236}">
                <a16:creationId xmlns:a16="http://schemas.microsoft.com/office/drawing/2014/main" id="{42F28529-AF4A-4B23-B3E2-B619392DB290}"/>
              </a:ext>
            </a:extLst>
          </p:cNvPr>
          <p:cNvSpPr txBox="1"/>
          <p:nvPr/>
        </p:nvSpPr>
        <p:spPr>
          <a:xfrm>
            <a:off x="166259" y="2589310"/>
            <a:ext cx="824265" cy="307777"/>
          </a:xfrm>
          <a:prstGeom prst="rect">
            <a:avLst/>
          </a:prstGeom>
          <a:noFill/>
        </p:spPr>
        <p:txBody>
          <a:bodyPr wrap="none" rtlCol="0">
            <a:spAutoFit/>
          </a:bodyPr>
          <a:lstStyle/>
          <a:p>
            <a:r>
              <a:rPr lang="de-DE" sz="1400" dirty="0">
                <a:solidFill>
                  <a:schemeClr val="bg1">
                    <a:lumMod val="50000"/>
                  </a:schemeClr>
                </a:solidFill>
              </a:rPr>
              <a:t>Gehäuse</a:t>
            </a:r>
          </a:p>
        </p:txBody>
      </p:sp>
      <p:sp>
        <p:nvSpPr>
          <p:cNvPr id="85" name="Textfeld 84">
            <a:extLst>
              <a:ext uri="{FF2B5EF4-FFF2-40B4-BE49-F238E27FC236}">
                <a16:creationId xmlns:a16="http://schemas.microsoft.com/office/drawing/2014/main" id="{6F4627C3-FD7E-4C44-9156-D21E3A1D5687}"/>
              </a:ext>
            </a:extLst>
          </p:cNvPr>
          <p:cNvSpPr txBox="1"/>
          <p:nvPr/>
        </p:nvSpPr>
        <p:spPr>
          <a:xfrm>
            <a:off x="3167642" y="400326"/>
            <a:ext cx="3123099" cy="523220"/>
          </a:xfrm>
          <a:prstGeom prst="rect">
            <a:avLst/>
          </a:prstGeom>
          <a:noFill/>
        </p:spPr>
        <p:txBody>
          <a:bodyPr wrap="none" rtlCol="0">
            <a:spAutoFit/>
          </a:bodyPr>
          <a:lstStyle/>
          <a:p>
            <a:r>
              <a:rPr lang="de-DE" sz="2800" u="sng" dirty="0">
                <a:latin typeface="Calibri" panose="020F0502020204030204" pitchFamily="34" charset="0"/>
                <a:cs typeface="Calibri" panose="020F0502020204030204" pitchFamily="34" charset="0"/>
              </a:rPr>
              <a:t>≈ </a:t>
            </a:r>
            <a:r>
              <a:rPr lang="de-DE" sz="2800" u="sng" dirty="0"/>
              <a:t>230V-Verdrahtung</a:t>
            </a:r>
          </a:p>
        </p:txBody>
      </p:sp>
      <p:pic>
        <p:nvPicPr>
          <p:cNvPr id="86" name="Grafik 85">
            <a:extLst>
              <a:ext uri="{FF2B5EF4-FFF2-40B4-BE49-F238E27FC236}">
                <a16:creationId xmlns:a16="http://schemas.microsoft.com/office/drawing/2014/main" id="{AD04A9DF-EB6F-4B48-8721-C2671E71C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830" y="884637"/>
            <a:ext cx="359377" cy="410716"/>
          </a:xfrm>
          <a:prstGeom prst="rect">
            <a:avLst/>
          </a:prstGeom>
        </p:spPr>
      </p:pic>
      <p:pic>
        <p:nvPicPr>
          <p:cNvPr id="87" name="Grafik 86">
            <a:extLst>
              <a:ext uri="{FF2B5EF4-FFF2-40B4-BE49-F238E27FC236}">
                <a16:creationId xmlns:a16="http://schemas.microsoft.com/office/drawing/2014/main" id="{9E557F8E-B27F-468D-ABF1-2FB1704C1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711" y="4044118"/>
            <a:ext cx="359377" cy="410716"/>
          </a:xfrm>
          <a:prstGeom prst="rect">
            <a:avLst/>
          </a:prstGeom>
        </p:spPr>
      </p:pic>
      <p:sp>
        <p:nvSpPr>
          <p:cNvPr id="98" name="Textfeld 97">
            <a:extLst>
              <a:ext uri="{FF2B5EF4-FFF2-40B4-BE49-F238E27FC236}">
                <a16:creationId xmlns:a16="http://schemas.microsoft.com/office/drawing/2014/main" id="{41500E71-E3EE-44C5-9B80-672D0960303B}"/>
              </a:ext>
            </a:extLst>
          </p:cNvPr>
          <p:cNvSpPr txBox="1"/>
          <p:nvPr/>
        </p:nvSpPr>
        <p:spPr>
          <a:xfrm>
            <a:off x="4398978" y="4683843"/>
            <a:ext cx="684803" cy="369332"/>
          </a:xfrm>
          <a:prstGeom prst="rect">
            <a:avLst/>
          </a:prstGeom>
          <a:noFill/>
        </p:spPr>
        <p:txBody>
          <a:bodyPr wrap="none" rtlCol="0">
            <a:spAutoFit/>
          </a:bodyPr>
          <a:lstStyle/>
          <a:p>
            <a:r>
              <a:rPr lang="de-DE" dirty="0"/>
              <a:t>Input</a:t>
            </a:r>
          </a:p>
        </p:txBody>
      </p:sp>
      <p:sp>
        <p:nvSpPr>
          <p:cNvPr id="99" name="Textfeld 98">
            <a:extLst>
              <a:ext uri="{FF2B5EF4-FFF2-40B4-BE49-F238E27FC236}">
                <a16:creationId xmlns:a16="http://schemas.microsoft.com/office/drawing/2014/main" id="{48DCCF16-3009-4AD2-9A89-83C2DBCBAD0F}"/>
              </a:ext>
            </a:extLst>
          </p:cNvPr>
          <p:cNvSpPr txBox="1"/>
          <p:nvPr/>
        </p:nvSpPr>
        <p:spPr>
          <a:xfrm>
            <a:off x="5560813" y="4676285"/>
            <a:ext cx="856325" cy="369332"/>
          </a:xfrm>
          <a:prstGeom prst="rect">
            <a:avLst/>
          </a:prstGeom>
          <a:noFill/>
        </p:spPr>
        <p:txBody>
          <a:bodyPr wrap="none" rtlCol="0">
            <a:spAutoFit/>
          </a:bodyPr>
          <a:lstStyle/>
          <a:p>
            <a:r>
              <a:rPr lang="de-DE" dirty="0"/>
              <a:t>Output</a:t>
            </a:r>
          </a:p>
        </p:txBody>
      </p:sp>
    </p:spTree>
    <p:extLst>
      <p:ext uri="{BB962C8B-B14F-4D97-AF65-F5344CB8AC3E}">
        <p14:creationId xmlns:p14="http://schemas.microsoft.com/office/powerpoint/2010/main" val="613557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D534B13-C03E-47E0-A7FA-045C78D324CA}"/>
              </a:ext>
            </a:extLst>
          </p:cNvPr>
          <p:cNvSpPr txBox="1"/>
          <p:nvPr/>
        </p:nvSpPr>
        <p:spPr>
          <a:xfrm>
            <a:off x="3622431" y="2813538"/>
            <a:ext cx="1938351" cy="769441"/>
          </a:xfrm>
          <a:prstGeom prst="rect">
            <a:avLst/>
          </a:prstGeom>
          <a:noFill/>
        </p:spPr>
        <p:txBody>
          <a:bodyPr wrap="none" rtlCol="0">
            <a:spAutoFit/>
          </a:bodyPr>
          <a:lstStyle/>
          <a:p>
            <a:r>
              <a:rPr lang="de-DE" sz="4400" dirty="0"/>
              <a:t>Anhang</a:t>
            </a:r>
          </a:p>
        </p:txBody>
      </p:sp>
    </p:spTree>
    <p:extLst>
      <p:ext uri="{BB962C8B-B14F-4D97-AF65-F5344CB8AC3E}">
        <p14:creationId xmlns:p14="http://schemas.microsoft.com/office/powerpoint/2010/main" val="76035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F543292E-2808-4688-8E7F-F90D8DFE18E1}"/>
              </a:ext>
            </a:extLst>
          </p:cNvPr>
          <p:cNvGrpSpPr/>
          <p:nvPr/>
        </p:nvGrpSpPr>
        <p:grpSpPr>
          <a:xfrm>
            <a:off x="46487" y="52823"/>
            <a:ext cx="8975106" cy="6734039"/>
            <a:chOff x="46487" y="52823"/>
            <a:chExt cx="8975106" cy="6734039"/>
          </a:xfrm>
        </p:grpSpPr>
        <p:grpSp>
          <p:nvGrpSpPr>
            <p:cNvPr id="11" name="Gruppieren 10">
              <a:extLst>
                <a:ext uri="{FF2B5EF4-FFF2-40B4-BE49-F238E27FC236}">
                  <a16:creationId xmlns:a16="http://schemas.microsoft.com/office/drawing/2014/main" id="{C5AA1B04-09B9-49CD-8782-D036130D6A5C}"/>
                </a:ext>
              </a:extLst>
            </p:cNvPr>
            <p:cNvGrpSpPr/>
            <p:nvPr/>
          </p:nvGrpSpPr>
          <p:grpSpPr>
            <a:xfrm>
              <a:off x="46487" y="52823"/>
              <a:ext cx="8975106" cy="6734039"/>
              <a:chOff x="46487" y="52823"/>
              <a:chExt cx="8975106" cy="6734039"/>
            </a:xfrm>
          </p:grpSpPr>
          <p:grpSp>
            <p:nvGrpSpPr>
              <p:cNvPr id="54" name="Gruppieren 53">
                <a:extLst>
                  <a:ext uri="{FF2B5EF4-FFF2-40B4-BE49-F238E27FC236}">
                    <a16:creationId xmlns:a16="http://schemas.microsoft.com/office/drawing/2014/main" id="{28463112-0FC9-4901-8439-8B15531A812B}"/>
                  </a:ext>
                </a:extLst>
              </p:cNvPr>
              <p:cNvGrpSpPr/>
              <p:nvPr/>
            </p:nvGrpSpPr>
            <p:grpSpPr>
              <a:xfrm rot="18891624">
                <a:off x="1596962" y="3559502"/>
                <a:ext cx="971823" cy="1068223"/>
                <a:chOff x="1134571" y="3266492"/>
                <a:chExt cx="1284659" cy="1441108"/>
              </a:xfrm>
            </p:grpSpPr>
            <p:pic>
              <p:nvPicPr>
                <p:cNvPr id="55" name="Picture 2" descr="Bild 2 - Benzinfilter Kraftstofffilter abschraubbar Roller Motorrad Quad 5/6mm (Lo.m1)neu">
                  <a:extLst>
                    <a:ext uri="{FF2B5EF4-FFF2-40B4-BE49-F238E27FC236}">
                      <a16:creationId xmlns:a16="http://schemas.microsoft.com/office/drawing/2014/main" id="{A400AC0F-9758-487C-9370-35CEDBEBEA9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0272" t="14425" r="15825" b="14344"/>
                <a:stretch/>
              </p:blipFill>
              <p:spPr bwMode="auto">
                <a:xfrm>
                  <a:off x="1147431" y="3509281"/>
                  <a:ext cx="1028701" cy="990349"/>
                </a:xfrm>
                <a:prstGeom prst="rect">
                  <a:avLst/>
                </a:prstGeom>
                <a:noFill/>
                <a:extLst>
                  <a:ext uri="{909E8E84-426E-40DD-AFC4-6F175D3DCCD1}">
                    <a14:hiddenFill xmlns:a14="http://schemas.microsoft.com/office/drawing/2010/main">
                      <a:solidFill>
                        <a:srgbClr val="FFFFFF"/>
                      </a:solidFill>
                    </a14:hiddenFill>
                  </a:ext>
                </a:extLst>
              </p:spPr>
            </p:pic>
            <p:sp>
              <p:nvSpPr>
                <p:cNvPr id="56" name="Rechteck 55">
                  <a:extLst>
                    <a:ext uri="{FF2B5EF4-FFF2-40B4-BE49-F238E27FC236}">
                      <a16:creationId xmlns:a16="http://schemas.microsoft.com/office/drawing/2014/main" id="{55698138-E104-4BFA-A3A3-D791F0188E2B}"/>
                    </a:ext>
                  </a:extLst>
                </p:cNvPr>
                <p:cNvSpPr/>
                <p:nvPr/>
              </p:nvSpPr>
              <p:spPr>
                <a:xfrm rot="2622738">
                  <a:off x="1911615" y="3962230"/>
                  <a:ext cx="198609" cy="745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77F192F2-61F3-478B-ABA2-118EC401ACF9}"/>
                    </a:ext>
                  </a:extLst>
                </p:cNvPr>
                <p:cNvSpPr/>
                <p:nvPr/>
              </p:nvSpPr>
              <p:spPr>
                <a:xfrm rot="2622738">
                  <a:off x="1295007" y="3266492"/>
                  <a:ext cx="198609" cy="101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2686AFEA-F349-4A7C-A72A-D475486E57BE}"/>
                    </a:ext>
                  </a:extLst>
                </p:cNvPr>
                <p:cNvSpPr/>
                <p:nvPr/>
              </p:nvSpPr>
              <p:spPr>
                <a:xfrm rot="7768478">
                  <a:off x="1447522" y="4310572"/>
                  <a:ext cx="261624" cy="3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2E49AF36-E274-4CF5-8C34-FCA00C40B8DB}"/>
                    </a:ext>
                  </a:extLst>
                </p:cNvPr>
                <p:cNvSpPr/>
                <p:nvPr/>
              </p:nvSpPr>
              <p:spPr>
                <a:xfrm rot="7695972">
                  <a:off x="2127465" y="3670071"/>
                  <a:ext cx="205414" cy="3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0BABAB39-2E0B-4531-A24C-F31C23E971C5}"/>
                    </a:ext>
                  </a:extLst>
                </p:cNvPr>
                <p:cNvSpPr/>
                <p:nvPr/>
              </p:nvSpPr>
              <p:spPr>
                <a:xfrm rot="2789756" flipV="1">
                  <a:off x="1962008" y="3478352"/>
                  <a:ext cx="205414" cy="6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25D0E768-44EE-4911-8531-C7F5D0239E5B}"/>
                    </a:ext>
                  </a:extLst>
                </p:cNvPr>
                <p:cNvSpPr/>
                <p:nvPr/>
              </p:nvSpPr>
              <p:spPr>
                <a:xfrm rot="2789756" flipV="1">
                  <a:off x="1062793" y="4372914"/>
                  <a:ext cx="205414" cy="6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36" name="Picture 12" descr="Bild 1 - 1x Benzinfilter Sprit Kraftstofffilter 6mm Auto PKW Motorrad Roller Mofa Qu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136" t="19476" r="12210" b="29667"/>
              <a:stretch/>
            </p:blipFill>
            <p:spPr bwMode="auto">
              <a:xfrm rot="4558914">
                <a:off x="7859938" y="3031800"/>
                <a:ext cx="137275" cy="9609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rotWithShape="1">
              <a:blip r:embed="rId5">
                <a:extLst>
                  <a:ext uri="{28A0092B-C50C-407E-A947-70E740481C1C}">
                    <a14:useLocalDpi xmlns:a14="http://schemas.microsoft.com/office/drawing/2010/main" val="0"/>
                  </a:ext>
                </a:extLst>
              </a:blip>
              <a:srcRect l="23520" t="29591" r="23520" b="16388"/>
              <a:stretch/>
            </p:blipFill>
            <p:spPr>
              <a:xfrm>
                <a:off x="2891049" y="3707253"/>
                <a:ext cx="3844374" cy="2941110"/>
              </a:xfrm>
              <a:prstGeom prst="rect">
                <a:avLst/>
              </a:prstGeom>
            </p:spPr>
          </p:pic>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0908" y="4816785"/>
                <a:ext cx="1520823" cy="1520823"/>
              </a:xfrm>
              <a:prstGeom prst="rect">
                <a:avLst/>
              </a:prstGeom>
              <a:solidFill>
                <a:schemeClr val="accent1">
                  <a:lumMod val="40000"/>
                  <a:lumOff val="60000"/>
                </a:schemeClr>
              </a:solidFill>
              <a:ln w="3175">
                <a:solidFill>
                  <a:schemeClr val="tx1">
                    <a:lumMod val="65000"/>
                    <a:lumOff val="35000"/>
                  </a:schemeClr>
                </a:solidFill>
              </a:ln>
            </p:spPr>
          </p:pic>
          <p:pic>
            <p:nvPicPr>
              <p:cNvPr id="1026" name="Picture 2" descr="Bild 1 - F51 /  Mini  Wasserpumpe Membranpumpe 12V   DC  C90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2622" t="15543" r="9054" b="13689"/>
              <a:stretch/>
            </p:blipFill>
            <p:spPr bwMode="auto">
              <a:xfrm>
                <a:off x="729048" y="2271099"/>
                <a:ext cx="1636656" cy="1311329"/>
              </a:xfrm>
              <a:prstGeom prst="rect">
                <a:avLst/>
              </a:prstGeom>
              <a:solidFill>
                <a:schemeClr val="accent1">
                  <a:lumMod val="40000"/>
                  <a:lumOff val="60000"/>
                </a:schemeClr>
              </a:solidFill>
              <a:ln w="3175">
                <a:noFill/>
              </a:ln>
            </p:spPr>
          </p:pic>
          <p:sp>
            <p:nvSpPr>
              <p:cNvPr id="10" name="Rechteck 9"/>
              <p:cNvSpPr/>
              <p:nvPr/>
            </p:nvSpPr>
            <p:spPr>
              <a:xfrm rot="16200000">
                <a:off x="3370248" y="2086481"/>
                <a:ext cx="149228" cy="2359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028" name="Picture 4" descr="Bild 41 - DC 12V LED Netzteil Trafo Schaltnetzteil Adapter Power 36W - 360W 3A 33A 230V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0835" y="652900"/>
                <a:ext cx="1798049" cy="13395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 21 - 12V DC VerzöGerung Relais VerzöGerung Einschalt- / Aus Schalten Schalter Mod b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490" b="14779"/>
              <a:stretch/>
            </p:blipFill>
            <p:spPr bwMode="auto">
              <a:xfrm rot="20149694">
                <a:off x="1915390" y="671152"/>
                <a:ext cx="1593145"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 91 - Miniatur Kipptaster, Schließer/Öffner, Taster mit Hebel, Kippschalter tasten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394" t="8361" r="12157" b="11983"/>
              <a:stretch/>
            </p:blipFill>
            <p:spPr bwMode="auto">
              <a:xfrm rot="7573647">
                <a:off x="6761260" y="1946886"/>
                <a:ext cx="1334667" cy="167558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mit Pfeil 15"/>
              <p:cNvCxnSpPr/>
              <p:nvPr/>
            </p:nvCxnSpPr>
            <p:spPr>
              <a:xfrm flipH="1">
                <a:off x="8487642" y="2230050"/>
                <a:ext cx="581" cy="100579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2812743" y="1528692"/>
                <a:ext cx="871201" cy="492443"/>
              </a:xfrm>
              <a:prstGeom prst="rect">
                <a:avLst/>
              </a:prstGeom>
              <a:noFill/>
            </p:spPr>
            <p:txBody>
              <a:bodyPr wrap="none" rtlCol="0">
                <a:spAutoFit/>
              </a:bodyPr>
              <a:lstStyle/>
              <a:p>
                <a:pPr algn="ctr"/>
                <a:r>
                  <a:rPr lang="de-DE" sz="1400" dirty="0"/>
                  <a:t> </a:t>
                </a:r>
                <a:r>
                  <a:rPr lang="de-DE" sz="1200" dirty="0" err="1"/>
                  <a:t>trigger</a:t>
                </a:r>
                <a:endParaRPr lang="de-DE" sz="1200" dirty="0"/>
              </a:p>
              <a:p>
                <a:pPr algn="ctr"/>
                <a:r>
                  <a:rPr lang="de-DE" sz="1200" dirty="0"/>
                  <a:t>„pump on“</a:t>
                </a:r>
              </a:p>
            </p:txBody>
          </p:sp>
          <p:sp>
            <p:nvSpPr>
              <p:cNvPr id="24" name="Textfeld 23"/>
              <p:cNvSpPr txBox="1"/>
              <p:nvPr/>
            </p:nvSpPr>
            <p:spPr>
              <a:xfrm>
                <a:off x="7995358" y="3191850"/>
                <a:ext cx="984565" cy="338554"/>
              </a:xfrm>
              <a:prstGeom prst="rect">
                <a:avLst/>
              </a:prstGeom>
              <a:noFill/>
            </p:spPr>
            <p:txBody>
              <a:bodyPr wrap="none" rtlCol="0">
                <a:spAutoFit/>
              </a:bodyPr>
              <a:lstStyle/>
              <a:p>
                <a:r>
                  <a:rPr lang="de-DE" sz="1600" dirty="0">
                    <a:solidFill>
                      <a:schemeClr val="accent1">
                        <a:lumMod val="75000"/>
                      </a:schemeClr>
                    </a:solidFill>
                  </a:rPr>
                  <a:t>„Manual“</a:t>
                </a:r>
              </a:p>
            </p:txBody>
          </p:sp>
          <p:sp>
            <p:nvSpPr>
              <p:cNvPr id="42" name="Pfeil nach rechts 41"/>
              <p:cNvSpPr/>
              <p:nvPr/>
            </p:nvSpPr>
            <p:spPr>
              <a:xfrm rot="9481477">
                <a:off x="6057690" y="821958"/>
                <a:ext cx="1346867" cy="1459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6339829" y="1068110"/>
                <a:ext cx="782587" cy="369332"/>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a:t>
                </a:r>
                <a:r>
                  <a:rPr lang="de-DE" dirty="0"/>
                  <a:t>220V</a:t>
                </a:r>
              </a:p>
            </p:txBody>
          </p:sp>
          <p:cxnSp>
            <p:nvCxnSpPr>
              <p:cNvPr id="52" name="Gewinkelte Verbindung 51"/>
              <p:cNvCxnSpPr>
                <a:cxnSpLocks/>
              </p:cNvCxnSpPr>
              <p:nvPr/>
            </p:nvCxnSpPr>
            <p:spPr>
              <a:xfrm>
                <a:off x="4572000" y="2150936"/>
                <a:ext cx="2091267" cy="502952"/>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winkelte Verbindung 59"/>
              <p:cNvCxnSpPr/>
              <p:nvPr/>
            </p:nvCxnSpPr>
            <p:spPr>
              <a:xfrm rot="10800000">
                <a:off x="3099134" y="1448083"/>
                <a:ext cx="3640303" cy="1001774"/>
              </a:xfrm>
              <a:prstGeom prst="bentConnector3">
                <a:avLst>
                  <a:gd name="adj1" fmla="val 83259"/>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Gewinkelte Verbindung 63"/>
              <p:cNvCxnSpPr/>
              <p:nvPr/>
            </p:nvCxnSpPr>
            <p:spPr>
              <a:xfrm rot="10800000">
                <a:off x="1737382" y="2768888"/>
                <a:ext cx="5002054" cy="22606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Textfeld 67"/>
              <p:cNvSpPr txBox="1"/>
              <p:nvPr/>
            </p:nvSpPr>
            <p:spPr>
              <a:xfrm>
                <a:off x="4234747" y="2732947"/>
                <a:ext cx="1372940" cy="276999"/>
              </a:xfrm>
              <a:prstGeom prst="rect">
                <a:avLst/>
              </a:prstGeom>
              <a:noFill/>
            </p:spPr>
            <p:txBody>
              <a:bodyPr wrap="none" rtlCol="0">
                <a:spAutoFit/>
              </a:bodyPr>
              <a:lstStyle/>
              <a:p>
                <a:r>
                  <a:rPr lang="de-DE" sz="1200" dirty="0" err="1"/>
                  <a:t>manual</a:t>
                </a:r>
                <a:r>
                  <a:rPr lang="de-DE" sz="1200" dirty="0"/>
                  <a:t> „pump on“</a:t>
                </a:r>
              </a:p>
            </p:txBody>
          </p:sp>
          <p:sp>
            <p:nvSpPr>
              <p:cNvPr id="69" name="Textfeld 68"/>
              <p:cNvSpPr txBox="1"/>
              <p:nvPr/>
            </p:nvSpPr>
            <p:spPr>
              <a:xfrm>
                <a:off x="1428739" y="566156"/>
                <a:ext cx="971741" cy="307777"/>
              </a:xfrm>
              <a:prstGeom prst="rect">
                <a:avLst/>
              </a:prstGeom>
              <a:noFill/>
            </p:spPr>
            <p:txBody>
              <a:bodyPr wrap="none" rtlCol="0">
                <a:spAutoFit/>
              </a:bodyPr>
              <a:lstStyle/>
              <a:p>
                <a:pPr algn="ctr"/>
                <a:r>
                  <a:rPr lang="de-DE" sz="1400" b="1" dirty="0" err="1"/>
                  <a:t>timer</a:t>
                </a:r>
                <a:r>
                  <a:rPr lang="de-DE" sz="1400" b="1" dirty="0"/>
                  <a:t> </a:t>
                </a:r>
                <a:r>
                  <a:rPr lang="de-DE" sz="1400" b="1" dirty="0" err="1"/>
                  <a:t>unit</a:t>
                </a:r>
                <a:r>
                  <a:rPr lang="de-DE" sz="1400" b="1" dirty="0"/>
                  <a:t> </a:t>
                </a:r>
                <a:endParaRPr lang="de-DE" sz="1200" dirty="0"/>
              </a:p>
            </p:txBody>
          </p:sp>
          <p:sp>
            <p:nvSpPr>
              <p:cNvPr id="70" name="Textfeld 69"/>
              <p:cNvSpPr txBox="1"/>
              <p:nvPr/>
            </p:nvSpPr>
            <p:spPr>
              <a:xfrm>
                <a:off x="1578232" y="1895242"/>
                <a:ext cx="888966" cy="461665"/>
              </a:xfrm>
              <a:prstGeom prst="rect">
                <a:avLst/>
              </a:prstGeom>
              <a:noFill/>
            </p:spPr>
            <p:txBody>
              <a:bodyPr wrap="square" rtlCol="0">
                <a:spAutoFit/>
              </a:bodyPr>
              <a:lstStyle/>
              <a:p>
                <a:pPr algn="ctr"/>
                <a:r>
                  <a:rPr lang="de-DE" sz="1200" dirty="0"/>
                  <a:t>power</a:t>
                </a:r>
              </a:p>
              <a:p>
                <a:pPr algn="ctr"/>
                <a:r>
                  <a:rPr lang="de-DE" sz="1200" dirty="0"/>
                  <a:t>„pump on“</a:t>
                </a:r>
              </a:p>
            </p:txBody>
          </p:sp>
          <p:sp>
            <p:nvSpPr>
              <p:cNvPr id="71" name="Textfeld 70"/>
              <p:cNvSpPr txBox="1"/>
              <p:nvPr/>
            </p:nvSpPr>
            <p:spPr>
              <a:xfrm>
                <a:off x="8108916" y="1903881"/>
                <a:ext cx="757451" cy="338554"/>
              </a:xfrm>
              <a:prstGeom prst="rect">
                <a:avLst/>
              </a:prstGeom>
              <a:noFill/>
            </p:spPr>
            <p:txBody>
              <a:bodyPr wrap="none" rtlCol="0">
                <a:spAutoFit/>
              </a:bodyPr>
              <a:lstStyle/>
              <a:p>
                <a:r>
                  <a:rPr lang="de-DE" sz="1600" dirty="0">
                    <a:solidFill>
                      <a:schemeClr val="accent1">
                        <a:lumMod val="75000"/>
                      </a:schemeClr>
                    </a:solidFill>
                  </a:rPr>
                  <a:t>„Auto“</a:t>
                </a:r>
              </a:p>
            </p:txBody>
          </p:sp>
          <p:sp>
            <p:nvSpPr>
              <p:cNvPr id="76" name="Textfeld 75"/>
              <p:cNvSpPr txBox="1"/>
              <p:nvPr/>
            </p:nvSpPr>
            <p:spPr>
              <a:xfrm>
                <a:off x="1163997" y="3823976"/>
                <a:ext cx="544765" cy="523220"/>
              </a:xfrm>
              <a:prstGeom prst="rect">
                <a:avLst/>
              </a:prstGeom>
              <a:noFill/>
            </p:spPr>
            <p:txBody>
              <a:bodyPr wrap="none" rtlCol="0">
                <a:spAutoFit/>
              </a:bodyPr>
              <a:lstStyle/>
              <a:p>
                <a:r>
                  <a:rPr lang="de-DE" sz="1400" b="1" dirty="0" err="1"/>
                  <a:t>filter</a:t>
                </a:r>
                <a:endParaRPr lang="de-DE" sz="1400" b="1" dirty="0"/>
              </a:p>
              <a:p>
                <a:r>
                  <a:rPr lang="de-DE" sz="1400" b="1" dirty="0" err="1"/>
                  <a:t>unit</a:t>
                </a:r>
                <a:endParaRPr lang="de-DE" sz="1400" b="1" dirty="0"/>
              </a:p>
            </p:txBody>
          </p:sp>
          <p:sp>
            <p:nvSpPr>
              <p:cNvPr id="77" name="Textfeld 76"/>
              <p:cNvSpPr txBox="1"/>
              <p:nvPr/>
            </p:nvSpPr>
            <p:spPr>
              <a:xfrm>
                <a:off x="413164" y="2356907"/>
                <a:ext cx="656590" cy="1231106"/>
              </a:xfrm>
              <a:prstGeom prst="rect">
                <a:avLst/>
              </a:prstGeom>
              <a:noFill/>
            </p:spPr>
            <p:txBody>
              <a:bodyPr wrap="none" rtlCol="0">
                <a:spAutoFit/>
              </a:bodyPr>
              <a:lstStyle/>
              <a:p>
                <a:r>
                  <a:rPr lang="de-DE" sz="1400" b="1" dirty="0"/>
                  <a:t>mini</a:t>
                </a:r>
              </a:p>
              <a:p>
                <a:r>
                  <a:rPr lang="de-DE" sz="1400" b="1" dirty="0" err="1"/>
                  <a:t>water</a:t>
                </a:r>
                <a:r>
                  <a:rPr lang="de-DE" sz="1400" b="1" dirty="0"/>
                  <a:t> </a:t>
                </a:r>
              </a:p>
              <a:p>
                <a:r>
                  <a:rPr lang="de-DE" sz="1400" b="1" dirty="0"/>
                  <a:t>pump</a:t>
                </a:r>
              </a:p>
              <a:p>
                <a:r>
                  <a:rPr lang="de-DE" sz="1200" dirty="0"/>
                  <a:t>(12V)</a:t>
                </a:r>
              </a:p>
              <a:p>
                <a:endParaRPr lang="de-DE" dirty="0"/>
              </a:p>
            </p:txBody>
          </p:sp>
          <p:sp>
            <p:nvSpPr>
              <p:cNvPr id="78" name="Textfeld 77"/>
              <p:cNvSpPr txBox="1"/>
              <p:nvPr/>
            </p:nvSpPr>
            <p:spPr>
              <a:xfrm>
                <a:off x="613635" y="5367512"/>
                <a:ext cx="678199" cy="584775"/>
              </a:xfrm>
              <a:prstGeom prst="rect">
                <a:avLst/>
              </a:prstGeom>
              <a:noFill/>
            </p:spPr>
            <p:txBody>
              <a:bodyPr wrap="none" rtlCol="0">
                <a:spAutoFit/>
              </a:bodyPr>
              <a:lstStyle/>
              <a:p>
                <a:r>
                  <a:rPr lang="de-DE" sz="1600" b="1" dirty="0" err="1"/>
                  <a:t>water</a:t>
                </a:r>
                <a:endParaRPr lang="de-DE" sz="1600" b="1" dirty="0"/>
              </a:p>
              <a:p>
                <a:r>
                  <a:rPr lang="de-DE" sz="1600" b="1" dirty="0"/>
                  <a:t>tank</a:t>
                </a:r>
              </a:p>
            </p:txBody>
          </p:sp>
          <p:sp>
            <p:nvSpPr>
              <p:cNvPr id="81" name="Textfeld 80"/>
              <p:cNvSpPr txBox="1"/>
              <p:nvPr/>
            </p:nvSpPr>
            <p:spPr>
              <a:xfrm>
                <a:off x="2965817" y="3325932"/>
                <a:ext cx="1327608" cy="276999"/>
              </a:xfrm>
              <a:prstGeom prst="rect">
                <a:avLst/>
              </a:prstGeom>
              <a:noFill/>
            </p:spPr>
            <p:txBody>
              <a:bodyPr wrap="none" rtlCol="0">
                <a:spAutoFit/>
              </a:bodyPr>
              <a:lstStyle/>
              <a:p>
                <a:r>
                  <a:rPr lang="de-DE" sz="1200" dirty="0"/>
                  <a:t>6 mm </a:t>
                </a:r>
                <a:r>
                  <a:rPr lang="de-DE" sz="1200" dirty="0" err="1"/>
                  <a:t>rubber</a:t>
                </a:r>
                <a:r>
                  <a:rPr lang="de-DE" sz="1200" dirty="0"/>
                  <a:t> </a:t>
                </a:r>
                <a:r>
                  <a:rPr lang="de-DE" sz="1200" dirty="0" err="1"/>
                  <a:t>tube</a:t>
                </a:r>
                <a:endParaRPr lang="de-DE" sz="1200" dirty="0"/>
              </a:p>
            </p:txBody>
          </p:sp>
          <p:sp>
            <p:nvSpPr>
              <p:cNvPr id="91" name="Textfeld 90"/>
              <p:cNvSpPr txBox="1"/>
              <p:nvPr/>
            </p:nvSpPr>
            <p:spPr>
              <a:xfrm>
                <a:off x="5110207" y="1829602"/>
                <a:ext cx="470000" cy="307777"/>
              </a:xfrm>
              <a:prstGeom prst="rect">
                <a:avLst/>
              </a:prstGeom>
              <a:noFill/>
            </p:spPr>
            <p:txBody>
              <a:bodyPr wrap="none" rtlCol="0">
                <a:spAutoFit/>
              </a:bodyPr>
              <a:lstStyle/>
              <a:p>
                <a:r>
                  <a:rPr lang="de-DE" sz="1400" dirty="0">
                    <a:latin typeface="Calibri" panose="020F0502020204030204" pitchFamily="34" charset="0"/>
                    <a:cs typeface="Calibri" panose="020F0502020204030204" pitchFamily="34" charset="0"/>
                  </a:rPr>
                  <a:t>12</a:t>
                </a:r>
                <a:r>
                  <a:rPr lang="de-DE" sz="1400" dirty="0"/>
                  <a:t>V</a:t>
                </a:r>
              </a:p>
            </p:txBody>
          </p:sp>
          <p:cxnSp>
            <p:nvCxnSpPr>
              <p:cNvPr id="92" name="Gewinkelte Verbindung 91"/>
              <p:cNvCxnSpPr/>
              <p:nvPr/>
            </p:nvCxnSpPr>
            <p:spPr>
              <a:xfrm rot="10800000">
                <a:off x="3313866" y="924465"/>
                <a:ext cx="1219182" cy="567013"/>
              </a:xfrm>
              <a:prstGeom prst="bentConnector3">
                <a:avLst>
                  <a:gd name="adj1" fmla="val 368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Textfeld 107"/>
              <p:cNvSpPr txBox="1"/>
              <p:nvPr/>
            </p:nvSpPr>
            <p:spPr>
              <a:xfrm>
                <a:off x="4388826" y="307212"/>
                <a:ext cx="1912575" cy="307777"/>
              </a:xfrm>
              <a:prstGeom prst="rect">
                <a:avLst/>
              </a:prstGeom>
              <a:noFill/>
            </p:spPr>
            <p:txBody>
              <a:bodyPr wrap="none" rtlCol="0">
                <a:spAutoFit/>
              </a:bodyPr>
              <a:lstStyle/>
              <a:p>
                <a:pPr algn="ctr"/>
                <a:r>
                  <a:rPr lang="de-DE" sz="1400" b="1" dirty="0"/>
                  <a:t>220/12V power </a:t>
                </a:r>
                <a:r>
                  <a:rPr lang="de-DE" sz="1400" b="1" dirty="0" err="1"/>
                  <a:t>supply</a:t>
                </a:r>
                <a:r>
                  <a:rPr lang="de-DE" sz="1400" b="1" dirty="0"/>
                  <a:t> </a:t>
                </a:r>
                <a:endParaRPr lang="de-DE" sz="1200" dirty="0"/>
              </a:p>
            </p:txBody>
          </p:sp>
          <p:pic>
            <p:nvPicPr>
              <p:cNvPr id="1038" name="Picture 14" descr="Bild 1 - Einbauschalter Geräte Schalter Wippschalter Netzschalter Beleuchtet Schmal 230V"/>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7289" y="472278"/>
                <a:ext cx="1070510" cy="1174771"/>
              </a:xfrm>
              <a:prstGeom prst="rect">
                <a:avLst/>
              </a:prstGeom>
              <a:noFill/>
              <a:extLst>
                <a:ext uri="{909E8E84-426E-40DD-AFC4-6F175D3DCCD1}">
                  <a14:hiddenFill xmlns:a14="http://schemas.microsoft.com/office/drawing/2010/main">
                    <a:solidFill>
                      <a:srgbClr val="FFFFFF"/>
                    </a:solidFill>
                  </a14:hiddenFill>
                </a:ext>
              </a:extLst>
            </p:spPr>
          </p:pic>
          <p:sp>
            <p:nvSpPr>
              <p:cNvPr id="113" name="Textfeld 112"/>
              <p:cNvSpPr txBox="1"/>
              <p:nvPr/>
            </p:nvSpPr>
            <p:spPr>
              <a:xfrm>
                <a:off x="7455822" y="133724"/>
                <a:ext cx="1183144" cy="307777"/>
              </a:xfrm>
              <a:prstGeom prst="rect">
                <a:avLst/>
              </a:prstGeom>
              <a:noFill/>
            </p:spPr>
            <p:txBody>
              <a:bodyPr wrap="none" rtlCol="0">
                <a:spAutoFit/>
              </a:bodyPr>
              <a:lstStyle/>
              <a:p>
                <a:pPr algn="ctr"/>
                <a:r>
                  <a:rPr lang="de-DE" sz="1400" b="1" dirty="0"/>
                  <a:t>power switch</a:t>
                </a:r>
                <a:endParaRPr lang="de-DE" sz="1200" dirty="0"/>
              </a:p>
            </p:txBody>
          </p:sp>
          <p:sp>
            <p:nvSpPr>
              <p:cNvPr id="115" name="Pfeil nach unten 114"/>
              <p:cNvSpPr/>
              <p:nvPr/>
            </p:nvSpPr>
            <p:spPr>
              <a:xfrm rot="10800000">
                <a:off x="1881295" y="4491021"/>
                <a:ext cx="336494" cy="91429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6" name="Pfeil nach unten 115"/>
              <p:cNvSpPr/>
              <p:nvPr/>
            </p:nvSpPr>
            <p:spPr>
              <a:xfrm rot="10800000">
                <a:off x="1911599" y="3311023"/>
                <a:ext cx="306190" cy="4568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9" name="Gewinkelte Verbindung 108"/>
              <p:cNvCxnSpPr/>
              <p:nvPr/>
            </p:nvCxnSpPr>
            <p:spPr>
              <a:xfrm rot="5400000">
                <a:off x="1912953" y="2183246"/>
                <a:ext cx="773561" cy="4378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1" name="Gerader Verbinder 120"/>
              <p:cNvCxnSpPr>
                <a:cxnSpLocks/>
              </p:cNvCxnSpPr>
              <p:nvPr/>
            </p:nvCxnSpPr>
            <p:spPr>
              <a:xfrm>
                <a:off x="4561521" y="1564834"/>
                <a:ext cx="954" cy="587816"/>
              </a:xfrm>
              <a:prstGeom prst="lin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1" name="Textfeld 130"/>
              <p:cNvSpPr txBox="1"/>
              <p:nvPr/>
            </p:nvSpPr>
            <p:spPr>
              <a:xfrm>
                <a:off x="6621918" y="1915504"/>
                <a:ext cx="1205138" cy="307777"/>
              </a:xfrm>
              <a:prstGeom prst="rect">
                <a:avLst/>
              </a:prstGeom>
              <a:noFill/>
            </p:spPr>
            <p:txBody>
              <a:bodyPr wrap="none" rtlCol="0">
                <a:spAutoFit/>
              </a:bodyPr>
              <a:lstStyle/>
              <a:p>
                <a:r>
                  <a:rPr lang="de-DE" sz="1400" b="1" dirty="0"/>
                  <a:t>pump </a:t>
                </a:r>
                <a:r>
                  <a:rPr lang="de-DE" sz="1400" b="1" dirty="0" err="1"/>
                  <a:t>button</a:t>
                </a:r>
                <a:r>
                  <a:rPr lang="de-DE" sz="1400" b="1" dirty="0"/>
                  <a:t> </a:t>
                </a:r>
              </a:p>
            </p:txBody>
          </p:sp>
          <p:sp>
            <p:nvSpPr>
              <p:cNvPr id="2" name="Textfeld 1">
                <a:extLst>
                  <a:ext uri="{FF2B5EF4-FFF2-40B4-BE49-F238E27FC236}">
                    <a16:creationId xmlns:a16="http://schemas.microsoft.com/office/drawing/2014/main" id="{94D7FE54-4A45-438D-8F30-5ECDCE38AAEE}"/>
                  </a:ext>
                </a:extLst>
              </p:cNvPr>
              <p:cNvSpPr txBox="1"/>
              <p:nvPr/>
            </p:nvSpPr>
            <p:spPr>
              <a:xfrm>
                <a:off x="7428593" y="6509863"/>
                <a:ext cx="1593000" cy="276999"/>
              </a:xfrm>
              <a:prstGeom prst="rect">
                <a:avLst/>
              </a:prstGeom>
              <a:noFill/>
            </p:spPr>
            <p:txBody>
              <a:bodyPr wrap="none" rtlCol="0">
                <a:spAutoFit/>
              </a:bodyPr>
              <a:lstStyle/>
              <a:p>
                <a:r>
                  <a:rPr lang="de-DE" sz="1200" dirty="0">
                    <a:solidFill>
                      <a:schemeClr val="tx1">
                        <a:lumMod val="50000"/>
                        <a:lumOff val="50000"/>
                      </a:schemeClr>
                    </a:solidFill>
                  </a:rPr>
                  <a:t>good-vinyl.de 01/2021</a:t>
                </a:r>
              </a:p>
            </p:txBody>
          </p:sp>
          <p:sp>
            <p:nvSpPr>
              <p:cNvPr id="3" name="Textfeld 2">
                <a:extLst>
                  <a:ext uri="{FF2B5EF4-FFF2-40B4-BE49-F238E27FC236}">
                    <a16:creationId xmlns:a16="http://schemas.microsoft.com/office/drawing/2014/main" id="{53F26B17-E04F-4A35-9504-9152669EE649}"/>
                  </a:ext>
                </a:extLst>
              </p:cNvPr>
              <p:cNvSpPr txBox="1"/>
              <p:nvPr/>
            </p:nvSpPr>
            <p:spPr>
              <a:xfrm>
                <a:off x="46487" y="52823"/>
                <a:ext cx="2764155" cy="400110"/>
              </a:xfrm>
              <a:prstGeom prst="rect">
                <a:avLst/>
              </a:prstGeom>
              <a:noFill/>
            </p:spPr>
            <p:txBody>
              <a:bodyPr wrap="none" rtlCol="0">
                <a:spAutoFit/>
              </a:bodyPr>
              <a:lstStyle/>
              <a:p>
                <a:r>
                  <a:rPr lang="de-DE" dirty="0"/>
                  <a:t>DIY </a:t>
                </a:r>
                <a:r>
                  <a:rPr lang="de-DE" dirty="0" err="1"/>
                  <a:t>project</a:t>
                </a:r>
                <a:r>
                  <a:rPr lang="de-DE" dirty="0"/>
                  <a:t>: </a:t>
                </a:r>
                <a:r>
                  <a:rPr lang="de-DE" sz="2000" b="1" i="1" dirty="0"/>
                  <a:t>HG Refill Unit</a:t>
                </a:r>
              </a:p>
            </p:txBody>
          </p:sp>
          <p:pic>
            <p:nvPicPr>
              <p:cNvPr id="7" name="Grafik 6">
                <a:extLst>
                  <a:ext uri="{FF2B5EF4-FFF2-40B4-BE49-F238E27FC236}">
                    <a16:creationId xmlns:a16="http://schemas.microsoft.com/office/drawing/2014/main" id="{F45C09DE-0580-4C6B-81B6-4742905C1B8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43830" y="884637"/>
                <a:ext cx="359377" cy="410716"/>
              </a:xfrm>
              <a:prstGeom prst="rect">
                <a:avLst/>
              </a:prstGeom>
            </p:spPr>
          </p:pic>
          <p:sp>
            <p:nvSpPr>
              <p:cNvPr id="41" name="Textfeld 40">
                <a:extLst>
                  <a:ext uri="{FF2B5EF4-FFF2-40B4-BE49-F238E27FC236}">
                    <a16:creationId xmlns:a16="http://schemas.microsoft.com/office/drawing/2014/main" id="{52CBBF86-2AD8-477F-A0FC-ACD4F1062F4C}"/>
                  </a:ext>
                </a:extLst>
              </p:cNvPr>
              <p:cNvSpPr txBox="1"/>
              <p:nvPr/>
            </p:nvSpPr>
            <p:spPr>
              <a:xfrm>
                <a:off x="1470009" y="1252776"/>
                <a:ext cx="662361" cy="307777"/>
              </a:xfrm>
              <a:prstGeom prst="rect">
                <a:avLst/>
              </a:prstGeom>
              <a:noFill/>
            </p:spPr>
            <p:txBody>
              <a:bodyPr wrap="none" rtlCol="0">
                <a:spAutoFit/>
              </a:bodyPr>
              <a:lstStyle/>
              <a:p>
                <a:pPr algn="ctr"/>
                <a:r>
                  <a:rPr lang="de-DE" sz="1400" dirty="0"/>
                  <a:t>xx sec.</a:t>
                </a:r>
                <a:endParaRPr lang="de-DE" sz="1200" dirty="0"/>
              </a:p>
            </p:txBody>
          </p:sp>
          <p:sp>
            <p:nvSpPr>
              <p:cNvPr id="6" name="Pfeil: gebogen 5">
                <a:extLst>
                  <a:ext uri="{FF2B5EF4-FFF2-40B4-BE49-F238E27FC236}">
                    <a16:creationId xmlns:a16="http://schemas.microsoft.com/office/drawing/2014/main" id="{C125F465-EE1D-4B14-8F4A-D6C3141EB54B}"/>
                  </a:ext>
                </a:extLst>
              </p:cNvPr>
              <p:cNvSpPr/>
              <p:nvPr/>
            </p:nvSpPr>
            <p:spPr>
              <a:xfrm rot="5400000">
                <a:off x="4382701" y="3144251"/>
                <a:ext cx="632128" cy="727322"/>
              </a:xfrm>
              <a:prstGeom prst="bentArrow">
                <a:avLst>
                  <a:gd name="adj1" fmla="val 23995"/>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4" name="Textfeld 43">
                <a:extLst>
                  <a:ext uri="{FF2B5EF4-FFF2-40B4-BE49-F238E27FC236}">
                    <a16:creationId xmlns:a16="http://schemas.microsoft.com/office/drawing/2014/main" id="{21F9855E-2D09-46B8-BF10-BC721169185C}"/>
                  </a:ext>
                </a:extLst>
              </p:cNvPr>
              <p:cNvSpPr txBox="1"/>
              <p:nvPr/>
            </p:nvSpPr>
            <p:spPr>
              <a:xfrm>
                <a:off x="3726001" y="2198396"/>
                <a:ext cx="1539973" cy="276999"/>
              </a:xfrm>
              <a:prstGeom prst="rect">
                <a:avLst/>
              </a:prstGeom>
              <a:noFill/>
            </p:spPr>
            <p:txBody>
              <a:bodyPr wrap="none" rtlCol="0">
                <a:spAutoFit/>
              </a:bodyPr>
              <a:lstStyle/>
              <a:p>
                <a:r>
                  <a:rPr lang="de-DE" sz="1200" dirty="0" err="1"/>
                  <a:t>automatic</a:t>
                </a:r>
                <a:r>
                  <a:rPr lang="de-DE" sz="1200" dirty="0"/>
                  <a:t> „pump on“</a:t>
                </a:r>
              </a:p>
            </p:txBody>
          </p:sp>
        </p:grpSp>
        <p:sp>
          <p:nvSpPr>
            <p:cNvPr id="8" name="Textfeld 7">
              <a:extLst>
                <a:ext uri="{FF2B5EF4-FFF2-40B4-BE49-F238E27FC236}">
                  <a16:creationId xmlns:a16="http://schemas.microsoft.com/office/drawing/2014/main" id="{97AC9948-BDD6-4B51-BFE5-0E5C231543BE}"/>
                </a:ext>
              </a:extLst>
            </p:cNvPr>
            <p:cNvSpPr txBox="1"/>
            <p:nvPr/>
          </p:nvSpPr>
          <p:spPr>
            <a:xfrm rot="1428523">
              <a:off x="1462282" y="2564716"/>
              <a:ext cx="6806159" cy="1446550"/>
            </a:xfrm>
            <a:prstGeom prst="rect">
              <a:avLst/>
            </a:prstGeom>
            <a:solidFill>
              <a:schemeClr val="bg1"/>
            </a:solidFill>
            <a:ln>
              <a:noFill/>
            </a:ln>
          </p:spPr>
          <p:txBody>
            <a:bodyPr wrap="none" rtlCol="0">
              <a:spAutoFit/>
            </a:bodyPr>
            <a:lstStyle/>
            <a:p>
              <a:r>
                <a:rPr lang="de-DE" sz="8800" dirty="0">
                  <a:solidFill>
                    <a:srgbClr val="FF0000"/>
                  </a:solidFill>
                </a:rPr>
                <a:t>&gt;&gt;&gt;Fertig! &lt;&lt;&lt;</a:t>
              </a:r>
            </a:p>
          </p:txBody>
        </p:sp>
      </p:grpSp>
    </p:spTree>
    <p:extLst>
      <p:ext uri="{BB962C8B-B14F-4D97-AF65-F5344CB8AC3E}">
        <p14:creationId xmlns:p14="http://schemas.microsoft.com/office/powerpoint/2010/main" val="30171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BD0E335-E980-418D-8BB5-C6C0A0C53501}"/>
              </a:ext>
            </a:extLst>
          </p:cNvPr>
          <p:cNvGrpSpPr/>
          <p:nvPr/>
        </p:nvGrpSpPr>
        <p:grpSpPr>
          <a:xfrm>
            <a:off x="0" y="0"/>
            <a:ext cx="9202371" cy="6867117"/>
            <a:chOff x="0" y="0"/>
            <a:chExt cx="9202371" cy="6867117"/>
          </a:xfrm>
        </p:grpSpPr>
        <p:pic>
          <p:nvPicPr>
            <p:cNvPr id="5" name="Grafik 4">
              <a:extLst>
                <a:ext uri="{FF2B5EF4-FFF2-40B4-BE49-F238E27FC236}">
                  <a16:creationId xmlns:a16="http://schemas.microsoft.com/office/drawing/2014/main" id="{EF94EE1C-6307-4649-AE17-839DEDFA5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765"/>
            </a:xfrm>
            <a:prstGeom prst="rect">
              <a:avLst/>
            </a:prstGeom>
          </p:spPr>
        </p:pic>
        <p:sp>
          <p:nvSpPr>
            <p:cNvPr id="6" name="Textfeld 5">
              <a:extLst>
                <a:ext uri="{FF2B5EF4-FFF2-40B4-BE49-F238E27FC236}">
                  <a16:creationId xmlns:a16="http://schemas.microsoft.com/office/drawing/2014/main" id="{508F2E23-B0F3-4AEB-8D28-D116F1CA508E}"/>
                </a:ext>
              </a:extLst>
            </p:cNvPr>
            <p:cNvSpPr txBox="1"/>
            <p:nvPr/>
          </p:nvSpPr>
          <p:spPr>
            <a:xfrm>
              <a:off x="0" y="0"/>
              <a:ext cx="2860591" cy="800219"/>
            </a:xfrm>
            <a:prstGeom prst="rect">
              <a:avLst/>
            </a:prstGeom>
            <a:solidFill>
              <a:schemeClr val="tx1"/>
            </a:solidFill>
          </p:spPr>
          <p:txBody>
            <a:bodyPr wrap="none" rtlCol="0">
              <a:spAutoFit/>
            </a:bodyPr>
            <a:lstStyle/>
            <a:p>
              <a:r>
                <a:rPr lang="de-DE" dirty="0">
                  <a:solidFill>
                    <a:schemeClr val="bg1"/>
                  </a:solidFill>
                </a:rPr>
                <a:t>HG Refill Unit </a:t>
              </a:r>
            </a:p>
            <a:p>
              <a:r>
                <a:rPr lang="de-DE" sz="1400" i="1" dirty="0">
                  <a:solidFill>
                    <a:schemeClr val="bg1"/>
                  </a:solidFill>
                </a:rPr>
                <a:t>All </a:t>
              </a:r>
              <a:r>
                <a:rPr lang="de-DE" sz="1400" i="1" dirty="0" err="1">
                  <a:solidFill>
                    <a:schemeClr val="bg1"/>
                  </a:solidFill>
                </a:rPr>
                <a:t>components</a:t>
              </a:r>
              <a:r>
                <a:rPr lang="de-DE" sz="1400" i="1" dirty="0">
                  <a:solidFill>
                    <a:schemeClr val="bg1"/>
                  </a:solidFill>
                </a:rPr>
                <a:t> </a:t>
              </a:r>
              <a:r>
                <a:rPr lang="de-DE" sz="1400" i="1" dirty="0" err="1">
                  <a:solidFill>
                    <a:schemeClr val="bg1"/>
                  </a:solidFill>
                </a:rPr>
                <a:t>are</a:t>
              </a:r>
              <a:r>
                <a:rPr lang="de-DE" sz="1400" i="1" dirty="0">
                  <a:solidFill>
                    <a:schemeClr val="bg1"/>
                  </a:solidFill>
                </a:rPr>
                <a:t> </a:t>
              </a:r>
              <a:r>
                <a:rPr lang="de-DE" sz="1400" i="1" dirty="0" err="1">
                  <a:solidFill>
                    <a:schemeClr val="bg1"/>
                  </a:solidFill>
                </a:rPr>
                <a:t>mounted</a:t>
              </a:r>
              <a:r>
                <a:rPr lang="de-DE" sz="1400" i="1" dirty="0">
                  <a:solidFill>
                    <a:schemeClr val="bg1"/>
                  </a:solidFill>
                </a:rPr>
                <a:t> on </a:t>
              </a:r>
              <a:r>
                <a:rPr lang="de-DE" sz="1400" i="1" dirty="0" err="1">
                  <a:solidFill>
                    <a:schemeClr val="bg1"/>
                  </a:solidFill>
                </a:rPr>
                <a:t>the</a:t>
              </a:r>
              <a:r>
                <a:rPr lang="de-DE" sz="1400" i="1" dirty="0">
                  <a:solidFill>
                    <a:schemeClr val="bg1"/>
                  </a:solidFill>
                </a:rPr>
                <a:t> </a:t>
              </a:r>
            </a:p>
            <a:p>
              <a:r>
                <a:rPr lang="de-DE" sz="1400" i="1" dirty="0" err="1">
                  <a:solidFill>
                    <a:schemeClr val="bg1"/>
                  </a:solidFill>
                </a:rPr>
                <a:t>backside</a:t>
              </a:r>
              <a:r>
                <a:rPr lang="de-DE" sz="1400" i="1" dirty="0">
                  <a:solidFill>
                    <a:schemeClr val="bg1"/>
                  </a:solidFill>
                </a:rPr>
                <a:t> </a:t>
              </a:r>
              <a:r>
                <a:rPr lang="de-DE" sz="1400" i="1" dirty="0" err="1">
                  <a:solidFill>
                    <a:schemeClr val="bg1"/>
                  </a:solidFill>
                </a:rPr>
                <a:t>fastened</a:t>
              </a:r>
              <a:r>
                <a:rPr lang="de-DE" sz="1400" i="1" dirty="0">
                  <a:solidFill>
                    <a:schemeClr val="bg1"/>
                  </a:solidFill>
                </a:rPr>
                <a:t> </a:t>
              </a:r>
              <a:r>
                <a:rPr lang="de-DE" sz="1400" i="1" dirty="0" err="1">
                  <a:solidFill>
                    <a:schemeClr val="bg1"/>
                  </a:solidFill>
                </a:rPr>
                <a:t>with</a:t>
              </a:r>
              <a:r>
                <a:rPr lang="de-DE" sz="1400" i="1" dirty="0">
                  <a:solidFill>
                    <a:schemeClr val="bg1"/>
                  </a:solidFill>
                </a:rPr>
                <a:t> tape. </a:t>
              </a:r>
            </a:p>
          </p:txBody>
        </p:sp>
        <p:cxnSp>
          <p:nvCxnSpPr>
            <p:cNvPr id="8" name="Gerade Verbindung mit Pfeil 7">
              <a:extLst>
                <a:ext uri="{FF2B5EF4-FFF2-40B4-BE49-F238E27FC236}">
                  <a16:creationId xmlns:a16="http://schemas.microsoft.com/office/drawing/2014/main" id="{1A66E94B-60F8-4EAC-BC5C-024A66DF40F5}"/>
                </a:ext>
              </a:extLst>
            </p:cNvPr>
            <p:cNvCxnSpPr>
              <a:cxnSpLocks/>
            </p:cNvCxnSpPr>
            <p:nvPr/>
          </p:nvCxnSpPr>
          <p:spPr>
            <a:xfrm flipH="1">
              <a:off x="6928339" y="1216511"/>
              <a:ext cx="358285" cy="13913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21AA5DA5-FA14-44DE-BA5D-F39D1BC20397}"/>
                </a:ext>
              </a:extLst>
            </p:cNvPr>
            <p:cNvSpPr txBox="1"/>
            <p:nvPr/>
          </p:nvSpPr>
          <p:spPr>
            <a:xfrm>
              <a:off x="6928339" y="882253"/>
              <a:ext cx="1846384" cy="276999"/>
            </a:xfrm>
            <a:prstGeom prst="rect">
              <a:avLst/>
            </a:prstGeom>
            <a:solidFill>
              <a:schemeClr val="tx1"/>
            </a:solidFill>
          </p:spPr>
          <p:txBody>
            <a:bodyPr wrap="square" rtlCol="0">
              <a:spAutoFit/>
            </a:bodyPr>
            <a:lstStyle/>
            <a:p>
              <a:pPr algn="ctr"/>
              <a:r>
                <a:rPr lang="de-DE" sz="1200" dirty="0" err="1">
                  <a:solidFill>
                    <a:schemeClr val="bg1"/>
                  </a:solidFill>
                </a:rPr>
                <a:t>parking</a:t>
              </a:r>
              <a:r>
                <a:rPr lang="de-DE" sz="1200" dirty="0">
                  <a:solidFill>
                    <a:schemeClr val="bg1"/>
                  </a:solidFill>
                </a:rPr>
                <a:t> </a:t>
              </a:r>
              <a:r>
                <a:rPr lang="de-DE" sz="1200" dirty="0" err="1">
                  <a:solidFill>
                    <a:schemeClr val="bg1"/>
                  </a:solidFill>
                </a:rPr>
                <a:t>lot</a:t>
              </a:r>
              <a:r>
                <a:rPr lang="de-DE" sz="1200" dirty="0">
                  <a:solidFill>
                    <a:schemeClr val="bg1"/>
                  </a:solidFill>
                </a:rPr>
                <a:t> „</a:t>
              </a:r>
              <a:r>
                <a:rPr lang="de-DE" sz="1200" dirty="0" err="1">
                  <a:solidFill>
                    <a:schemeClr val="bg1"/>
                  </a:solidFill>
                </a:rPr>
                <a:t>outlet</a:t>
              </a:r>
              <a:r>
                <a:rPr lang="de-DE" sz="1200" dirty="0">
                  <a:solidFill>
                    <a:schemeClr val="bg1"/>
                  </a:solidFill>
                </a:rPr>
                <a:t> </a:t>
              </a:r>
              <a:r>
                <a:rPr lang="de-DE" sz="1200" dirty="0" err="1">
                  <a:solidFill>
                    <a:schemeClr val="bg1"/>
                  </a:solidFill>
                </a:rPr>
                <a:t>tube</a:t>
              </a:r>
              <a:r>
                <a:rPr lang="de-DE" sz="1200" dirty="0">
                  <a:solidFill>
                    <a:schemeClr val="bg1"/>
                  </a:solidFill>
                </a:rPr>
                <a:t>“ </a:t>
              </a:r>
            </a:p>
          </p:txBody>
        </p:sp>
        <p:sp>
          <p:nvSpPr>
            <p:cNvPr id="10" name="Textfeld 9">
              <a:extLst>
                <a:ext uri="{FF2B5EF4-FFF2-40B4-BE49-F238E27FC236}">
                  <a16:creationId xmlns:a16="http://schemas.microsoft.com/office/drawing/2014/main" id="{8EA458EF-CB03-4262-A8AE-2F3834E31D21}"/>
                </a:ext>
              </a:extLst>
            </p:cNvPr>
            <p:cNvSpPr txBox="1"/>
            <p:nvPr/>
          </p:nvSpPr>
          <p:spPr>
            <a:xfrm>
              <a:off x="7082204" y="3237129"/>
              <a:ext cx="791308" cy="276999"/>
            </a:xfrm>
            <a:prstGeom prst="rect">
              <a:avLst/>
            </a:prstGeom>
            <a:solidFill>
              <a:schemeClr val="tx1"/>
            </a:solidFill>
          </p:spPr>
          <p:txBody>
            <a:bodyPr wrap="square" rtlCol="0">
              <a:spAutoFit/>
            </a:bodyPr>
            <a:lstStyle/>
            <a:p>
              <a:pPr algn="ctr"/>
              <a:r>
                <a:rPr lang="de-DE" sz="1200" dirty="0" err="1">
                  <a:solidFill>
                    <a:schemeClr val="bg1"/>
                  </a:solidFill>
                </a:rPr>
                <a:t>filter</a:t>
              </a:r>
              <a:r>
                <a:rPr lang="de-DE" sz="1200" dirty="0">
                  <a:solidFill>
                    <a:schemeClr val="bg1"/>
                  </a:solidFill>
                </a:rPr>
                <a:t> </a:t>
              </a:r>
              <a:r>
                <a:rPr lang="de-DE" sz="1200" dirty="0" err="1">
                  <a:solidFill>
                    <a:schemeClr val="bg1"/>
                  </a:solidFill>
                </a:rPr>
                <a:t>unit</a:t>
              </a:r>
              <a:endParaRPr lang="de-DE" sz="1200" dirty="0">
                <a:solidFill>
                  <a:schemeClr val="bg1"/>
                </a:solidFill>
              </a:endParaRPr>
            </a:p>
          </p:txBody>
        </p:sp>
        <p:cxnSp>
          <p:nvCxnSpPr>
            <p:cNvPr id="11" name="Gerade Verbindung mit Pfeil 10">
              <a:extLst>
                <a:ext uri="{FF2B5EF4-FFF2-40B4-BE49-F238E27FC236}">
                  <a16:creationId xmlns:a16="http://schemas.microsoft.com/office/drawing/2014/main" id="{C9C7A29B-10F8-4482-AB3D-29487B8BE745}"/>
                </a:ext>
              </a:extLst>
            </p:cNvPr>
            <p:cNvCxnSpPr>
              <a:cxnSpLocks/>
            </p:cNvCxnSpPr>
            <p:nvPr/>
          </p:nvCxnSpPr>
          <p:spPr>
            <a:xfrm flipH="1" flipV="1">
              <a:off x="6950320" y="2911961"/>
              <a:ext cx="312126" cy="3148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E6D6EA8E-6D29-41C7-8F65-4E776607AD2A}"/>
                </a:ext>
              </a:extLst>
            </p:cNvPr>
            <p:cNvSpPr txBox="1"/>
            <p:nvPr/>
          </p:nvSpPr>
          <p:spPr>
            <a:xfrm>
              <a:off x="6783264" y="4476475"/>
              <a:ext cx="1006721" cy="461665"/>
            </a:xfrm>
            <a:prstGeom prst="rect">
              <a:avLst/>
            </a:prstGeom>
            <a:solidFill>
              <a:schemeClr val="tx1"/>
            </a:solidFill>
          </p:spPr>
          <p:txBody>
            <a:bodyPr wrap="square" rtlCol="0">
              <a:spAutoFit/>
            </a:bodyPr>
            <a:lstStyle/>
            <a:p>
              <a:pPr algn="ctr"/>
              <a:r>
                <a:rPr lang="de-DE" sz="1200" dirty="0" err="1">
                  <a:solidFill>
                    <a:schemeClr val="bg1"/>
                  </a:solidFill>
                </a:rPr>
                <a:t>water</a:t>
              </a:r>
              <a:r>
                <a:rPr lang="de-DE" sz="1200" dirty="0">
                  <a:solidFill>
                    <a:schemeClr val="bg1"/>
                  </a:solidFill>
                </a:rPr>
                <a:t> pump</a:t>
              </a:r>
            </a:p>
            <a:p>
              <a:pPr algn="ctr"/>
              <a:r>
                <a:rPr lang="de-DE" sz="1100" dirty="0">
                  <a:solidFill>
                    <a:schemeClr val="bg1"/>
                  </a:solidFill>
                </a:rPr>
                <a:t>(12V)</a:t>
              </a:r>
            </a:p>
          </p:txBody>
        </p:sp>
        <p:sp>
          <p:nvSpPr>
            <p:cNvPr id="15" name="Textfeld 14">
              <a:extLst>
                <a:ext uri="{FF2B5EF4-FFF2-40B4-BE49-F238E27FC236}">
                  <a16:creationId xmlns:a16="http://schemas.microsoft.com/office/drawing/2014/main" id="{88485ABF-5E87-4749-A6CE-4F4F8F013511}"/>
                </a:ext>
              </a:extLst>
            </p:cNvPr>
            <p:cNvSpPr txBox="1"/>
            <p:nvPr/>
          </p:nvSpPr>
          <p:spPr>
            <a:xfrm>
              <a:off x="3035937" y="2287708"/>
              <a:ext cx="1254709" cy="276999"/>
            </a:xfrm>
            <a:prstGeom prst="rect">
              <a:avLst/>
            </a:prstGeom>
            <a:solidFill>
              <a:schemeClr val="tx1"/>
            </a:solidFill>
          </p:spPr>
          <p:txBody>
            <a:bodyPr wrap="square" rtlCol="0">
              <a:spAutoFit/>
            </a:bodyPr>
            <a:lstStyle/>
            <a:p>
              <a:pPr algn="ctr"/>
              <a:r>
                <a:rPr lang="de-DE" sz="1200" dirty="0">
                  <a:solidFill>
                    <a:schemeClr val="bg1"/>
                  </a:solidFill>
                </a:rPr>
                <a:t>electronic </a:t>
              </a:r>
              <a:r>
                <a:rPr lang="de-DE" sz="1200" dirty="0" err="1">
                  <a:solidFill>
                    <a:schemeClr val="bg1"/>
                  </a:solidFill>
                </a:rPr>
                <a:t>unit</a:t>
              </a:r>
              <a:endParaRPr lang="de-DE" sz="1200" dirty="0">
                <a:solidFill>
                  <a:schemeClr val="bg1"/>
                </a:solidFill>
              </a:endParaRPr>
            </a:p>
          </p:txBody>
        </p:sp>
        <p:cxnSp>
          <p:nvCxnSpPr>
            <p:cNvPr id="17" name="Gerade Verbindung mit Pfeil 16">
              <a:extLst>
                <a:ext uri="{FF2B5EF4-FFF2-40B4-BE49-F238E27FC236}">
                  <a16:creationId xmlns:a16="http://schemas.microsoft.com/office/drawing/2014/main" id="{2D198423-4090-432A-9386-C9F302C45E70}"/>
                </a:ext>
              </a:extLst>
            </p:cNvPr>
            <p:cNvCxnSpPr/>
            <p:nvPr/>
          </p:nvCxnSpPr>
          <p:spPr>
            <a:xfrm flipH="1" flipV="1">
              <a:off x="5007420" y="1970775"/>
              <a:ext cx="624254" cy="5890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077B3FD0-6DED-48DB-B7AD-15158AD9D98C}"/>
                </a:ext>
              </a:extLst>
            </p:cNvPr>
            <p:cNvCxnSpPr>
              <a:cxnSpLocks/>
            </p:cNvCxnSpPr>
            <p:nvPr/>
          </p:nvCxnSpPr>
          <p:spPr>
            <a:xfrm flipH="1">
              <a:off x="7873512" y="2743200"/>
              <a:ext cx="901211" cy="1687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4CA752C0-252C-4336-88B5-B24CA9AFA4BC}"/>
                </a:ext>
              </a:extLst>
            </p:cNvPr>
            <p:cNvSpPr txBox="1"/>
            <p:nvPr/>
          </p:nvSpPr>
          <p:spPr>
            <a:xfrm>
              <a:off x="1364378" y="4507253"/>
              <a:ext cx="815605" cy="430887"/>
            </a:xfrm>
            <a:prstGeom prst="rect">
              <a:avLst/>
            </a:prstGeom>
            <a:solidFill>
              <a:schemeClr val="tx1"/>
            </a:solidFill>
          </p:spPr>
          <p:txBody>
            <a:bodyPr wrap="square" rtlCol="0">
              <a:spAutoFit/>
            </a:bodyPr>
            <a:lstStyle/>
            <a:p>
              <a:pPr algn="ctr"/>
              <a:r>
                <a:rPr lang="de-DE" sz="1100" dirty="0" err="1">
                  <a:solidFill>
                    <a:schemeClr val="bg1"/>
                  </a:solidFill>
                </a:rPr>
                <a:t>timer</a:t>
              </a:r>
              <a:endParaRPr lang="de-DE" sz="1100" dirty="0">
                <a:solidFill>
                  <a:schemeClr val="bg1"/>
                </a:solidFill>
              </a:endParaRPr>
            </a:p>
            <a:p>
              <a:pPr algn="ctr"/>
              <a:r>
                <a:rPr lang="de-DE" sz="1100" dirty="0">
                  <a:solidFill>
                    <a:schemeClr val="bg1"/>
                  </a:solidFill>
                </a:rPr>
                <a:t>(17 sec.)</a:t>
              </a:r>
            </a:p>
          </p:txBody>
        </p:sp>
        <p:cxnSp>
          <p:nvCxnSpPr>
            <p:cNvPr id="25" name="Gerade Verbindung mit Pfeil 24">
              <a:extLst>
                <a:ext uri="{FF2B5EF4-FFF2-40B4-BE49-F238E27FC236}">
                  <a16:creationId xmlns:a16="http://schemas.microsoft.com/office/drawing/2014/main" id="{FCD33AAC-569F-4E5C-B2C5-DB38EA5EA588}"/>
                </a:ext>
              </a:extLst>
            </p:cNvPr>
            <p:cNvCxnSpPr>
              <a:cxnSpLocks/>
            </p:cNvCxnSpPr>
            <p:nvPr/>
          </p:nvCxnSpPr>
          <p:spPr>
            <a:xfrm flipV="1">
              <a:off x="2068783" y="4038932"/>
              <a:ext cx="967154" cy="39697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615C66CC-16B6-4AA9-9608-4C3DB3114E65}"/>
                </a:ext>
              </a:extLst>
            </p:cNvPr>
            <p:cNvSpPr txBox="1"/>
            <p:nvPr/>
          </p:nvSpPr>
          <p:spPr>
            <a:xfrm>
              <a:off x="371867" y="2243896"/>
              <a:ext cx="705823" cy="461665"/>
            </a:xfrm>
            <a:prstGeom prst="rect">
              <a:avLst/>
            </a:prstGeom>
            <a:solidFill>
              <a:schemeClr val="tx1"/>
            </a:solidFill>
          </p:spPr>
          <p:txBody>
            <a:bodyPr wrap="square" rtlCol="0">
              <a:spAutoFit/>
            </a:bodyPr>
            <a:lstStyle/>
            <a:p>
              <a:pPr algn="ctr"/>
              <a:r>
                <a:rPr lang="de-DE" sz="1200" dirty="0">
                  <a:solidFill>
                    <a:schemeClr val="bg1"/>
                  </a:solidFill>
                </a:rPr>
                <a:t>switch</a:t>
              </a:r>
            </a:p>
            <a:p>
              <a:pPr algn="ctr"/>
              <a:r>
                <a:rPr lang="de-DE" sz="1200" dirty="0">
                  <a:solidFill>
                    <a:schemeClr val="bg1"/>
                  </a:solidFill>
                </a:rPr>
                <a:t>box</a:t>
              </a:r>
            </a:p>
          </p:txBody>
        </p:sp>
        <p:sp>
          <p:nvSpPr>
            <p:cNvPr id="29" name="Pfeil: 180-Grad 28">
              <a:extLst>
                <a:ext uri="{FF2B5EF4-FFF2-40B4-BE49-F238E27FC236}">
                  <a16:creationId xmlns:a16="http://schemas.microsoft.com/office/drawing/2014/main" id="{05F600A0-1E8E-4872-9B69-07E6BA86D19F}"/>
                </a:ext>
              </a:extLst>
            </p:cNvPr>
            <p:cNvSpPr/>
            <p:nvPr/>
          </p:nvSpPr>
          <p:spPr>
            <a:xfrm>
              <a:off x="4952659" y="290008"/>
              <a:ext cx="788718" cy="892516"/>
            </a:xfrm>
            <a:prstGeom prst="uturnArrow">
              <a:avLst>
                <a:gd name="adj1" fmla="val 17093"/>
                <a:gd name="adj2" fmla="val 25000"/>
                <a:gd name="adj3" fmla="val 25000"/>
                <a:gd name="adj4" fmla="val 42888"/>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Textfeld 29">
              <a:extLst>
                <a:ext uri="{FF2B5EF4-FFF2-40B4-BE49-F238E27FC236}">
                  <a16:creationId xmlns:a16="http://schemas.microsoft.com/office/drawing/2014/main" id="{74A35518-DF34-4F22-A138-72A941F700D1}"/>
                </a:ext>
              </a:extLst>
            </p:cNvPr>
            <p:cNvSpPr txBox="1"/>
            <p:nvPr/>
          </p:nvSpPr>
          <p:spPr>
            <a:xfrm>
              <a:off x="7527617" y="6590118"/>
              <a:ext cx="1674754" cy="276999"/>
            </a:xfrm>
            <a:prstGeom prst="rect">
              <a:avLst/>
            </a:prstGeom>
            <a:noFill/>
          </p:spPr>
          <p:txBody>
            <a:bodyPr wrap="none" rtlCol="0">
              <a:spAutoFit/>
            </a:bodyPr>
            <a:lstStyle/>
            <a:p>
              <a:r>
                <a:rPr lang="de-DE" sz="1200" dirty="0">
                  <a:solidFill>
                    <a:schemeClr val="bg2">
                      <a:lumMod val="25000"/>
                    </a:schemeClr>
                  </a:solidFill>
                </a:rPr>
                <a:t>good-vinyl.de - 01/2022</a:t>
              </a:r>
            </a:p>
          </p:txBody>
        </p:sp>
        <p:sp>
          <p:nvSpPr>
            <p:cNvPr id="33" name="Textfeld 32">
              <a:extLst>
                <a:ext uri="{FF2B5EF4-FFF2-40B4-BE49-F238E27FC236}">
                  <a16:creationId xmlns:a16="http://schemas.microsoft.com/office/drawing/2014/main" id="{77724C47-4D94-4758-8DE4-EEAA0672F2DF}"/>
                </a:ext>
              </a:extLst>
            </p:cNvPr>
            <p:cNvSpPr txBox="1"/>
            <p:nvPr/>
          </p:nvSpPr>
          <p:spPr>
            <a:xfrm>
              <a:off x="8045365" y="2059691"/>
              <a:ext cx="1021617" cy="276999"/>
            </a:xfrm>
            <a:prstGeom prst="rect">
              <a:avLst/>
            </a:prstGeom>
            <a:solidFill>
              <a:schemeClr val="tx1"/>
            </a:solidFill>
          </p:spPr>
          <p:txBody>
            <a:bodyPr wrap="square" rtlCol="0">
              <a:spAutoFit/>
            </a:bodyPr>
            <a:lstStyle/>
            <a:p>
              <a:pPr algn="ctr"/>
              <a:r>
                <a:rPr lang="de-DE" sz="1200" dirty="0">
                  <a:solidFill>
                    <a:schemeClr val="bg1"/>
                  </a:solidFill>
                </a:rPr>
                <a:t>„</a:t>
              </a:r>
              <a:r>
                <a:rPr lang="de-DE" sz="1200" dirty="0" err="1">
                  <a:solidFill>
                    <a:schemeClr val="bg1"/>
                  </a:solidFill>
                </a:rPr>
                <a:t>inlet</a:t>
              </a:r>
              <a:r>
                <a:rPr lang="de-DE" sz="1200" dirty="0">
                  <a:solidFill>
                    <a:schemeClr val="bg1"/>
                  </a:solidFill>
                </a:rPr>
                <a:t> </a:t>
              </a:r>
              <a:r>
                <a:rPr lang="de-DE" sz="1200" dirty="0" err="1">
                  <a:solidFill>
                    <a:schemeClr val="bg1"/>
                  </a:solidFill>
                </a:rPr>
                <a:t>tube</a:t>
              </a:r>
              <a:r>
                <a:rPr lang="de-DE" sz="1200" dirty="0">
                  <a:solidFill>
                    <a:schemeClr val="bg1"/>
                  </a:solidFill>
                </a:rPr>
                <a:t>“</a:t>
              </a:r>
            </a:p>
          </p:txBody>
        </p:sp>
        <p:cxnSp>
          <p:nvCxnSpPr>
            <p:cNvPr id="34" name="Gerade Verbindung mit Pfeil 33">
              <a:extLst>
                <a:ext uri="{FF2B5EF4-FFF2-40B4-BE49-F238E27FC236}">
                  <a16:creationId xmlns:a16="http://schemas.microsoft.com/office/drawing/2014/main" id="{BBE8E4A3-3E3D-4A94-B068-ADAEDDB0B4BA}"/>
                </a:ext>
              </a:extLst>
            </p:cNvPr>
            <p:cNvCxnSpPr>
              <a:cxnSpLocks/>
            </p:cNvCxnSpPr>
            <p:nvPr/>
          </p:nvCxnSpPr>
          <p:spPr>
            <a:xfrm>
              <a:off x="6314190" y="3156438"/>
              <a:ext cx="0" cy="702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94F0C786-5D89-42F3-A768-A8BEB159DB1A}"/>
                </a:ext>
              </a:extLst>
            </p:cNvPr>
            <p:cNvCxnSpPr>
              <a:cxnSpLocks/>
            </p:cNvCxnSpPr>
            <p:nvPr/>
          </p:nvCxnSpPr>
          <p:spPr>
            <a:xfrm flipH="1" flipV="1">
              <a:off x="5597161" y="3160760"/>
              <a:ext cx="69026" cy="7514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9C9E4658-0D1B-4DF1-BF60-4BA96041D041}"/>
                </a:ext>
              </a:extLst>
            </p:cNvPr>
            <p:cNvSpPr txBox="1"/>
            <p:nvPr/>
          </p:nvSpPr>
          <p:spPr>
            <a:xfrm rot="2629249">
              <a:off x="5015536" y="1962306"/>
              <a:ext cx="1108765" cy="338554"/>
            </a:xfrm>
            <a:prstGeom prst="rect">
              <a:avLst/>
            </a:prstGeom>
            <a:noFill/>
          </p:spPr>
          <p:txBody>
            <a:bodyPr wrap="none" rtlCol="0">
              <a:spAutoFit/>
            </a:bodyPr>
            <a:lstStyle/>
            <a:p>
              <a:r>
                <a:rPr lang="de-DE" sz="1600" dirty="0" err="1">
                  <a:solidFill>
                    <a:schemeClr val="accent1"/>
                  </a:solidFill>
                </a:rPr>
                <a:t>water</a:t>
              </a:r>
              <a:r>
                <a:rPr lang="de-DE" sz="1600" dirty="0">
                  <a:solidFill>
                    <a:schemeClr val="accent1"/>
                  </a:solidFill>
                </a:rPr>
                <a:t> </a:t>
              </a:r>
              <a:r>
                <a:rPr lang="de-DE" sz="1600" dirty="0" err="1">
                  <a:solidFill>
                    <a:schemeClr val="accent1"/>
                  </a:solidFill>
                </a:rPr>
                <a:t>flow</a:t>
              </a:r>
              <a:endParaRPr lang="de-DE" sz="1600" dirty="0">
                <a:solidFill>
                  <a:schemeClr val="accent1"/>
                </a:solidFill>
              </a:endParaRPr>
            </a:p>
          </p:txBody>
        </p:sp>
        <p:sp>
          <p:nvSpPr>
            <p:cNvPr id="41" name="Textfeld 40">
              <a:extLst>
                <a:ext uri="{FF2B5EF4-FFF2-40B4-BE49-F238E27FC236}">
                  <a16:creationId xmlns:a16="http://schemas.microsoft.com/office/drawing/2014/main" id="{6D22CF75-1013-4881-A5A4-24FF80A72231}"/>
                </a:ext>
              </a:extLst>
            </p:cNvPr>
            <p:cNvSpPr txBox="1"/>
            <p:nvPr/>
          </p:nvSpPr>
          <p:spPr>
            <a:xfrm>
              <a:off x="3932241" y="4186782"/>
              <a:ext cx="815605" cy="430887"/>
            </a:xfrm>
            <a:prstGeom prst="rect">
              <a:avLst/>
            </a:prstGeom>
            <a:solidFill>
              <a:schemeClr val="tx1"/>
            </a:solidFill>
          </p:spPr>
          <p:txBody>
            <a:bodyPr wrap="square" rtlCol="0">
              <a:spAutoFit/>
            </a:bodyPr>
            <a:lstStyle/>
            <a:p>
              <a:r>
                <a:rPr lang="de-DE" sz="1100" dirty="0">
                  <a:solidFill>
                    <a:schemeClr val="bg1"/>
                  </a:solidFill>
                </a:rPr>
                <a:t>power </a:t>
              </a:r>
              <a:r>
                <a:rPr lang="de-DE" sz="1100" dirty="0" err="1">
                  <a:solidFill>
                    <a:schemeClr val="bg1"/>
                  </a:solidFill>
                </a:rPr>
                <a:t>unit</a:t>
              </a:r>
              <a:endParaRPr lang="de-DE" sz="1100" dirty="0">
                <a:solidFill>
                  <a:schemeClr val="bg1"/>
                </a:solidFill>
              </a:endParaRPr>
            </a:p>
            <a:p>
              <a:r>
                <a:rPr lang="de-DE" sz="1100" dirty="0">
                  <a:solidFill>
                    <a:schemeClr val="bg1"/>
                  </a:solidFill>
                  <a:latin typeface="Calibri" panose="020F0502020204030204" pitchFamily="34" charset="0"/>
                  <a:cs typeface="Calibri" panose="020F0502020204030204" pitchFamily="34" charset="0"/>
                </a:rPr>
                <a:t>≈</a:t>
              </a:r>
              <a:r>
                <a:rPr lang="de-DE" sz="1100" dirty="0">
                  <a:latin typeface="Calibri" panose="020F0502020204030204" pitchFamily="34" charset="0"/>
                  <a:cs typeface="Calibri" panose="020F0502020204030204" pitchFamily="34" charset="0"/>
                </a:rPr>
                <a:t> </a:t>
              </a:r>
              <a:r>
                <a:rPr lang="de-DE" sz="1100" dirty="0">
                  <a:solidFill>
                    <a:schemeClr val="bg1"/>
                  </a:solidFill>
                </a:rPr>
                <a:t>230/12V</a:t>
              </a:r>
            </a:p>
          </p:txBody>
        </p:sp>
      </p:grpSp>
    </p:spTree>
    <p:extLst>
      <p:ext uri="{BB962C8B-B14F-4D97-AF65-F5344CB8AC3E}">
        <p14:creationId xmlns:p14="http://schemas.microsoft.com/office/powerpoint/2010/main" val="156598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C676D5F-58D5-4F43-94A0-5CFD8D5B8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6" y="0"/>
            <a:ext cx="9144000" cy="6858000"/>
          </a:xfrm>
          <a:prstGeom prst="rect">
            <a:avLst/>
          </a:prstGeom>
        </p:spPr>
      </p:pic>
      <p:sp>
        <p:nvSpPr>
          <p:cNvPr id="6" name="Textfeld 5">
            <a:extLst>
              <a:ext uri="{FF2B5EF4-FFF2-40B4-BE49-F238E27FC236}">
                <a16:creationId xmlns:a16="http://schemas.microsoft.com/office/drawing/2014/main" id="{AC681D49-5512-4C09-B88E-E5E7232514BA}"/>
              </a:ext>
            </a:extLst>
          </p:cNvPr>
          <p:cNvSpPr txBox="1"/>
          <p:nvPr/>
        </p:nvSpPr>
        <p:spPr>
          <a:xfrm>
            <a:off x="7527617" y="6590118"/>
            <a:ext cx="1674754" cy="276999"/>
          </a:xfrm>
          <a:prstGeom prst="rect">
            <a:avLst/>
          </a:prstGeom>
          <a:noFill/>
        </p:spPr>
        <p:txBody>
          <a:bodyPr wrap="none" rtlCol="0">
            <a:spAutoFit/>
          </a:bodyPr>
          <a:lstStyle/>
          <a:p>
            <a:r>
              <a:rPr lang="de-DE" sz="1200" dirty="0">
                <a:solidFill>
                  <a:schemeClr val="bg2">
                    <a:lumMod val="25000"/>
                  </a:schemeClr>
                </a:solidFill>
              </a:rPr>
              <a:t>good-vinyl.de - 01/2022</a:t>
            </a:r>
          </a:p>
        </p:txBody>
      </p:sp>
      <p:sp>
        <p:nvSpPr>
          <p:cNvPr id="7" name="Textfeld 6">
            <a:extLst>
              <a:ext uri="{FF2B5EF4-FFF2-40B4-BE49-F238E27FC236}">
                <a16:creationId xmlns:a16="http://schemas.microsoft.com/office/drawing/2014/main" id="{D5A43C39-AFEE-42BD-8586-385D782AB89C}"/>
              </a:ext>
            </a:extLst>
          </p:cNvPr>
          <p:cNvSpPr txBox="1"/>
          <p:nvPr/>
        </p:nvSpPr>
        <p:spPr>
          <a:xfrm>
            <a:off x="0" y="-9117"/>
            <a:ext cx="1389186" cy="369332"/>
          </a:xfrm>
          <a:prstGeom prst="rect">
            <a:avLst/>
          </a:prstGeom>
          <a:solidFill>
            <a:schemeClr val="tx1"/>
          </a:solidFill>
        </p:spPr>
        <p:txBody>
          <a:bodyPr wrap="square" rtlCol="0">
            <a:spAutoFit/>
          </a:bodyPr>
          <a:lstStyle/>
          <a:p>
            <a:r>
              <a:rPr lang="de-DE" dirty="0">
                <a:solidFill>
                  <a:schemeClr val="bg1"/>
                </a:solidFill>
              </a:rPr>
              <a:t>HG </a:t>
            </a:r>
            <a:r>
              <a:rPr lang="de-DE" dirty="0" err="1">
                <a:solidFill>
                  <a:schemeClr val="bg1"/>
                </a:solidFill>
              </a:rPr>
              <a:t>refill</a:t>
            </a:r>
            <a:r>
              <a:rPr lang="de-DE" dirty="0">
                <a:solidFill>
                  <a:schemeClr val="bg1"/>
                </a:solidFill>
              </a:rPr>
              <a:t> </a:t>
            </a:r>
            <a:r>
              <a:rPr lang="de-DE" dirty="0" err="1">
                <a:solidFill>
                  <a:schemeClr val="bg1"/>
                </a:solidFill>
              </a:rPr>
              <a:t>unit</a:t>
            </a:r>
            <a:r>
              <a:rPr lang="de-DE" dirty="0">
                <a:solidFill>
                  <a:schemeClr val="bg1"/>
                </a:solidFill>
              </a:rPr>
              <a:t> </a:t>
            </a:r>
          </a:p>
        </p:txBody>
      </p:sp>
      <p:sp>
        <p:nvSpPr>
          <p:cNvPr id="8" name="Textfeld 7">
            <a:extLst>
              <a:ext uri="{FF2B5EF4-FFF2-40B4-BE49-F238E27FC236}">
                <a16:creationId xmlns:a16="http://schemas.microsoft.com/office/drawing/2014/main" id="{3EBCF388-3D38-4D0D-8C16-5C5B3594179C}"/>
              </a:ext>
            </a:extLst>
          </p:cNvPr>
          <p:cNvSpPr txBox="1"/>
          <p:nvPr/>
        </p:nvSpPr>
        <p:spPr>
          <a:xfrm>
            <a:off x="6416580" y="5142967"/>
            <a:ext cx="983612" cy="253916"/>
          </a:xfrm>
          <a:prstGeom prst="rect">
            <a:avLst/>
          </a:prstGeom>
          <a:solidFill>
            <a:schemeClr val="tx1"/>
          </a:solidFill>
        </p:spPr>
        <p:txBody>
          <a:bodyPr wrap="square" rtlCol="0">
            <a:spAutoFit/>
          </a:bodyPr>
          <a:lstStyle/>
          <a:p>
            <a:pPr algn="ctr"/>
            <a:r>
              <a:rPr lang="de-DE" sz="1050" dirty="0">
                <a:solidFill>
                  <a:schemeClr val="bg1"/>
                </a:solidFill>
              </a:rPr>
              <a:t>pump </a:t>
            </a:r>
            <a:r>
              <a:rPr lang="de-DE" sz="1050" dirty="0" err="1">
                <a:solidFill>
                  <a:schemeClr val="bg1"/>
                </a:solidFill>
              </a:rPr>
              <a:t>system</a:t>
            </a:r>
            <a:endParaRPr lang="de-DE" sz="1050" dirty="0">
              <a:solidFill>
                <a:schemeClr val="bg1"/>
              </a:solidFill>
            </a:endParaRPr>
          </a:p>
        </p:txBody>
      </p:sp>
      <p:sp>
        <p:nvSpPr>
          <p:cNvPr id="9" name="Textfeld 8">
            <a:extLst>
              <a:ext uri="{FF2B5EF4-FFF2-40B4-BE49-F238E27FC236}">
                <a16:creationId xmlns:a16="http://schemas.microsoft.com/office/drawing/2014/main" id="{C8D29F11-E678-498E-9ADF-FF6B27A30B90}"/>
              </a:ext>
            </a:extLst>
          </p:cNvPr>
          <p:cNvSpPr txBox="1"/>
          <p:nvPr/>
        </p:nvSpPr>
        <p:spPr>
          <a:xfrm>
            <a:off x="2787554" y="2171167"/>
            <a:ext cx="983613" cy="253916"/>
          </a:xfrm>
          <a:prstGeom prst="rect">
            <a:avLst/>
          </a:prstGeom>
          <a:solidFill>
            <a:schemeClr val="tx1"/>
          </a:solidFill>
        </p:spPr>
        <p:txBody>
          <a:bodyPr wrap="square" rtlCol="0">
            <a:spAutoFit/>
          </a:bodyPr>
          <a:lstStyle/>
          <a:p>
            <a:pPr algn="ctr"/>
            <a:r>
              <a:rPr lang="de-DE" sz="1050" dirty="0">
                <a:solidFill>
                  <a:schemeClr val="bg1"/>
                </a:solidFill>
              </a:rPr>
              <a:t>electronic </a:t>
            </a:r>
            <a:r>
              <a:rPr lang="de-DE" sz="1050" dirty="0" err="1">
                <a:solidFill>
                  <a:schemeClr val="bg1"/>
                </a:solidFill>
              </a:rPr>
              <a:t>unit</a:t>
            </a:r>
            <a:endParaRPr lang="de-DE" sz="1050" dirty="0">
              <a:solidFill>
                <a:schemeClr val="bg1"/>
              </a:solidFill>
            </a:endParaRPr>
          </a:p>
        </p:txBody>
      </p:sp>
      <p:sp>
        <p:nvSpPr>
          <p:cNvPr id="10" name="Textfeld 9">
            <a:extLst>
              <a:ext uri="{FF2B5EF4-FFF2-40B4-BE49-F238E27FC236}">
                <a16:creationId xmlns:a16="http://schemas.microsoft.com/office/drawing/2014/main" id="{98735D0D-76A4-4645-BE81-A2462DCC6319}"/>
              </a:ext>
            </a:extLst>
          </p:cNvPr>
          <p:cNvSpPr txBox="1"/>
          <p:nvPr/>
        </p:nvSpPr>
        <p:spPr>
          <a:xfrm>
            <a:off x="1207137" y="1789232"/>
            <a:ext cx="983613" cy="253916"/>
          </a:xfrm>
          <a:prstGeom prst="rect">
            <a:avLst/>
          </a:prstGeom>
          <a:solidFill>
            <a:schemeClr val="tx1"/>
          </a:solidFill>
        </p:spPr>
        <p:txBody>
          <a:bodyPr wrap="square" rtlCol="0">
            <a:spAutoFit/>
          </a:bodyPr>
          <a:lstStyle/>
          <a:p>
            <a:pPr algn="ctr"/>
            <a:r>
              <a:rPr lang="de-DE" sz="1050" dirty="0">
                <a:solidFill>
                  <a:schemeClr val="bg1"/>
                </a:solidFill>
              </a:rPr>
              <a:t>Switch box</a:t>
            </a:r>
          </a:p>
        </p:txBody>
      </p:sp>
      <p:cxnSp>
        <p:nvCxnSpPr>
          <p:cNvPr id="11" name="Gerade Verbindung mit Pfeil 10">
            <a:extLst>
              <a:ext uri="{FF2B5EF4-FFF2-40B4-BE49-F238E27FC236}">
                <a16:creationId xmlns:a16="http://schemas.microsoft.com/office/drawing/2014/main" id="{C05FCE99-9991-4BA8-8881-F148DEB8AF00}"/>
              </a:ext>
            </a:extLst>
          </p:cNvPr>
          <p:cNvCxnSpPr>
            <a:cxnSpLocks/>
          </p:cNvCxnSpPr>
          <p:nvPr/>
        </p:nvCxnSpPr>
        <p:spPr>
          <a:xfrm flipH="1">
            <a:off x="7527617" y="1348025"/>
            <a:ext cx="70866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Pfeil: 180-Grad 12">
            <a:extLst>
              <a:ext uri="{FF2B5EF4-FFF2-40B4-BE49-F238E27FC236}">
                <a16:creationId xmlns:a16="http://schemas.microsoft.com/office/drawing/2014/main" id="{71BB5192-E7E8-45B5-901D-94B70D9281A7}"/>
              </a:ext>
            </a:extLst>
          </p:cNvPr>
          <p:cNvSpPr/>
          <p:nvPr/>
        </p:nvSpPr>
        <p:spPr>
          <a:xfrm>
            <a:off x="4990759" y="0"/>
            <a:ext cx="743291" cy="847317"/>
          </a:xfrm>
          <a:prstGeom prst="uturnArrow">
            <a:avLst>
              <a:gd name="adj1" fmla="val 15812"/>
              <a:gd name="adj2" fmla="val 25000"/>
              <a:gd name="adj3" fmla="val 25000"/>
              <a:gd name="adj4" fmla="val 42888"/>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5" name="Gerade Verbindung mit Pfeil 14">
            <a:extLst>
              <a:ext uri="{FF2B5EF4-FFF2-40B4-BE49-F238E27FC236}">
                <a16:creationId xmlns:a16="http://schemas.microsoft.com/office/drawing/2014/main" id="{CDBD1517-F771-4654-83E7-AB2B683FC785}"/>
              </a:ext>
            </a:extLst>
          </p:cNvPr>
          <p:cNvCxnSpPr>
            <a:cxnSpLocks/>
          </p:cNvCxnSpPr>
          <p:nvPr/>
        </p:nvCxnSpPr>
        <p:spPr>
          <a:xfrm flipH="1" flipV="1">
            <a:off x="4990759" y="1541436"/>
            <a:ext cx="676616" cy="1087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Pfeil: 180-Grad 16">
            <a:extLst>
              <a:ext uri="{FF2B5EF4-FFF2-40B4-BE49-F238E27FC236}">
                <a16:creationId xmlns:a16="http://schemas.microsoft.com/office/drawing/2014/main" id="{34D442F0-B78A-4AB0-A1BD-CDEF16C12C3B}"/>
              </a:ext>
            </a:extLst>
          </p:cNvPr>
          <p:cNvSpPr/>
          <p:nvPr/>
        </p:nvSpPr>
        <p:spPr>
          <a:xfrm rot="10800000">
            <a:off x="5835947" y="2581683"/>
            <a:ext cx="743291" cy="847317"/>
          </a:xfrm>
          <a:prstGeom prst="uturnArrow">
            <a:avLst>
              <a:gd name="adj1" fmla="val 11968"/>
              <a:gd name="adj2" fmla="val 25000"/>
              <a:gd name="adj3" fmla="val 25000"/>
              <a:gd name="adj4" fmla="val 42888"/>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280879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a:extLst>
              <a:ext uri="{FF2B5EF4-FFF2-40B4-BE49-F238E27FC236}">
                <a16:creationId xmlns:a16="http://schemas.microsoft.com/office/drawing/2014/main" id="{A8DB2153-E0C8-4347-ADF8-F1785A115653}"/>
              </a:ext>
            </a:extLst>
          </p:cNvPr>
          <p:cNvGrpSpPr/>
          <p:nvPr/>
        </p:nvGrpSpPr>
        <p:grpSpPr>
          <a:xfrm>
            <a:off x="0" y="-9117"/>
            <a:ext cx="9144000" cy="6866073"/>
            <a:chOff x="0" y="-9117"/>
            <a:chExt cx="9144000" cy="6866073"/>
          </a:xfrm>
        </p:grpSpPr>
        <p:pic>
          <p:nvPicPr>
            <p:cNvPr id="5" name="Grafik 4">
              <a:extLst>
                <a:ext uri="{FF2B5EF4-FFF2-40B4-BE49-F238E27FC236}">
                  <a16:creationId xmlns:a16="http://schemas.microsoft.com/office/drawing/2014/main" id="{3EEBB771-F5D6-42D9-B4CE-A78116816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4"/>
              <a:ext cx="9144000" cy="6855912"/>
            </a:xfrm>
            <a:prstGeom prst="rect">
              <a:avLst/>
            </a:prstGeom>
          </p:spPr>
        </p:pic>
        <p:sp>
          <p:nvSpPr>
            <p:cNvPr id="6" name="Textfeld 5">
              <a:extLst>
                <a:ext uri="{FF2B5EF4-FFF2-40B4-BE49-F238E27FC236}">
                  <a16:creationId xmlns:a16="http://schemas.microsoft.com/office/drawing/2014/main" id="{80E6CFD5-63F7-45C8-9885-DC4F8C88EE7A}"/>
                </a:ext>
              </a:extLst>
            </p:cNvPr>
            <p:cNvSpPr txBox="1"/>
            <p:nvPr/>
          </p:nvSpPr>
          <p:spPr>
            <a:xfrm>
              <a:off x="7121217" y="6437718"/>
              <a:ext cx="1925784" cy="307777"/>
            </a:xfrm>
            <a:prstGeom prst="rect">
              <a:avLst/>
            </a:prstGeom>
            <a:noFill/>
          </p:spPr>
          <p:txBody>
            <a:bodyPr wrap="none" rtlCol="0">
              <a:spAutoFit/>
            </a:bodyPr>
            <a:lstStyle/>
            <a:p>
              <a:r>
                <a:rPr lang="de-DE" sz="1400" dirty="0">
                  <a:solidFill>
                    <a:schemeClr val="bg1">
                      <a:lumMod val="65000"/>
                    </a:schemeClr>
                  </a:solidFill>
                </a:rPr>
                <a:t>good-vinyl.de - 01/2022</a:t>
              </a:r>
            </a:p>
          </p:txBody>
        </p:sp>
        <p:sp>
          <p:nvSpPr>
            <p:cNvPr id="8" name="Textfeld 7">
              <a:extLst>
                <a:ext uri="{FF2B5EF4-FFF2-40B4-BE49-F238E27FC236}">
                  <a16:creationId xmlns:a16="http://schemas.microsoft.com/office/drawing/2014/main" id="{7E2D4DF8-7232-4129-9AEB-CAD48BBAB5CD}"/>
                </a:ext>
              </a:extLst>
            </p:cNvPr>
            <p:cNvSpPr txBox="1"/>
            <p:nvPr/>
          </p:nvSpPr>
          <p:spPr>
            <a:xfrm>
              <a:off x="0" y="-9117"/>
              <a:ext cx="1689100" cy="400110"/>
            </a:xfrm>
            <a:prstGeom prst="rect">
              <a:avLst/>
            </a:prstGeom>
            <a:solidFill>
              <a:schemeClr val="tx1"/>
            </a:solidFill>
          </p:spPr>
          <p:txBody>
            <a:bodyPr wrap="square" rtlCol="0">
              <a:spAutoFit/>
            </a:bodyPr>
            <a:lstStyle/>
            <a:p>
              <a:r>
                <a:rPr lang="de-DE" sz="2000" dirty="0">
                  <a:solidFill>
                    <a:schemeClr val="bg1"/>
                  </a:solidFill>
                </a:rPr>
                <a:t>HG </a:t>
              </a:r>
              <a:r>
                <a:rPr lang="de-DE" sz="2000" dirty="0" err="1">
                  <a:solidFill>
                    <a:schemeClr val="bg1"/>
                  </a:solidFill>
                </a:rPr>
                <a:t>refill</a:t>
              </a:r>
              <a:r>
                <a:rPr lang="de-DE" sz="2000" dirty="0">
                  <a:solidFill>
                    <a:schemeClr val="bg1"/>
                  </a:solidFill>
                </a:rPr>
                <a:t> </a:t>
              </a:r>
              <a:r>
                <a:rPr lang="de-DE" sz="2000" dirty="0" err="1">
                  <a:solidFill>
                    <a:schemeClr val="bg1"/>
                  </a:solidFill>
                </a:rPr>
                <a:t>unit</a:t>
              </a:r>
              <a:r>
                <a:rPr lang="de-DE" sz="2000" dirty="0">
                  <a:solidFill>
                    <a:schemeClr val="bg1"/>
                  </a:solidFill>
                </a:rPr>
                <a:t> </a:t>
              </a:r>
            </a:p>
          </p:txBody>
        </p:sp>
        <p:sp>
          <p:nvSpPr>
            <p:cNvPr id="9" name="Textfeld 8">
              <a:extLst>
                <a:ext uri="{FF2B5EF4-FFF2-40B4-BE49-F238E27FC236}">
                  <a16:creationId xmlns:a16="http://schemas.microsoft.com/office/drawing/2014/main" id="{A0BFF7BF-0ADB-4D92-BCDE-F6B33CA23A8D}"/>
                </a:ext>
              </a:extLst>
            </p:cNvPr>
            <p:cNvSpPr txBox="1"/>
            <p:nvPr/>
          </p:nvSpPr>
          <p:spPr>
            <a:xfrm>
              <a:off x="3289301" y="5422367"/>
              <a:ext cx="1536700" cy="369332"/>
            </a:xfrm>
            <a:prstGeom prst="rect">
              <a:avLst/>
            </a:prstGeom>
            <a:solidFill>
              <a:schemeClr val="tx1"/>
            </a:solidFill>
          </p:spPr>
          <p:txBody>
            <a:bodyPr wrap="square" rtlCol="0">
              <a:spAutoFit/>
            </a:bodyPr>
            <a:lstStyle/>
            <a:p>
              <a:pPr algn="ctr"/>
              <a:r>
                <a:rPr lang="de-DE" dirty="0">
                  <a:solidFill>
                    <a:schemeClr val="bg1"/>
                  </a:solidFill>
                </a:rPr>
                <a:t>switch box</a:t>
              </a:r>
            </a:p>
          </p:txBody>
        </p:sp>
        <p:cxnSp>
          <p:nvCxnSpPr>
            <p:cNvPr id="10" name="Gerade Verbindung mit Pfeil 9">
              <a:extLst>
                <a:ext uri="{FF2B5EF4-FFF2-40B4-BE49-F238E27FC236}">
                  <a16:creationId xmlns:a16="http://schemas.microsoft.com/office/drawing/2014/main" id="{6C57F9AE-44CA-4BAE-8AD1-2BBA14B05790}"/>
                </a:ext>
              </a:extLst>
            </p:cNvPr>
            <p:cNvCxnSpPr>
              <a:cxnSpLocks/>
            </p:cNvCxnSpPr>
            <p:nvPr/>
          </p:nvCxnSpPr>
          <p:spPr>
            <a:xfrm>
              <a:off x="1904522" y="2368760"/>
              <a:ext cx="432437" cy="7496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A0AA0F2E-4417-4268-9D35-3BD5B2FDFA8E}"/>
                </a:ext>
              </a:extLst>
            </p:cNvPr>
            <p:cNvCxnSpPr>
              <a:cxnSpLocks/>
            </p:cNvCxnSpPr>
            <p:nvPr/>
          </p:nvCxnSpPr>
          <p:spPr>
            <a:xfrm flipH="1">
              <a:off x="5106355" y="2197522"/>
              <a:ext cx="964245" cy="109211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FD006774-AAAD-4E32-BCBB-7BB9F87F5B33}"/>
                </a:ext>
              </a:extLst>
            </p:cNvPr>
            <p:cNvSpPr txBox="1"/>
            <p:nvPr/>
          </p:nvSpPr>
          <p:spPr>
            <a:xfrm>
              <a:off x="5373055" y="1646587"/>
              <a:ext cx="2170745" cy="400110"/>
            </a:xfrm>
            <a:prstGeom prst="rect">
              <a:avLst/>
            </a:prstGeom>
            <a:solidFill>
              <a:schemeClr val="tx1"/>
            </a:solidFill>
          </p:spPr>
          <p:txBody>
            <a:bodyPr wrap="square" rtlCol="0">
              <a:spAutoFit/>
            </a:bodyPr>
            <a:lstStyle/>
            <a:p>
              <a:pPr algn="ctr"/>
              <a:r>
                <a:rPr lang="de-DE" sz="2000" dirty="0" err="1">
                  <a:solidFill>
                    <a:schemeClr val="bg1"/>
                  </a:solidFill>
                </a:rPr>
                <a:t>manuel</a:t>
              </a:r>
              <a:r>
                <a:rPr lang="de-DE" sz="2000" dirty="0">
                  <a:solidFill>
                    <a:schemeClr val="bg1"/>
                  </a:solidFill>
                </a:rPr>
                <a:t> </a:t>
              </a:r>
              <a:r>
                <a:rPr lang="de-DE" sz="2000" dirty="0" err="1">
                  <a:solidFill>
                    <a:schemeClr val="bg1"/>
                  </a:solidFill>
                </a:rPr>
                <a:t>operation</a:t>
              </a:r>
              <a:endParaRPr lang="de-DE" sz="2000" dirty="0">
                <a:solidFill>
                  <a:schemeClr val="bg1"/>
                </a:solidFill>
              </a:endParaRPr>
            </a:p>
          </p:txBody>
        </p:sp>
        <p:sp>
          <p:nvSpPr>
            <p:cNvPr id="15" name="Textfeld 14">
              <a:extLst>
                <a:ext uri="{FF2B5EF4-FFF2-40B4-BE49-F238E27FC236}">
                  <a16:creationId xmlns:a16="http://schemas.microsoft.com/office/drawing/2014/main" id="{C0CDE107-1066-44E9-A5B2-7280FE81DCE3}"/>
                </a:ext>
              </a:extLst>
            </p:cNvPr>
            <p:cNvSpPr txBox="1"/>
            <p:nvPr/>
          </p:nvSpPr>
          <p:spPr>
            <a:xfrm>
              <a:off x="515783" y="1692754"/>
              <a:ext cx="2303618" cy="400110"/>
            </a:xfrm>
            <a:prstGeom prst="rect">
              <a:avLst/>
            </a:prstGeom>
            <a:solidFill>
              <a:schemeClr val="tx1"/>
            </a:solidFill>
          </p:spPr>
          <p:txBody>
            <a:bodyPr wrap="square" rtlCol="0">
              <a:spAutoFit/>
            </a:bodyPr>
            <a:lstStyle/>
            <a:p>
              <a:pPr algn="ctr"/>
              <a:r>
                <a:rPr lang="de-DE" sz="2000" dirty="0" err="1">
                  <a:solidFill>
                    <a:schemeClr val="bg1"/>
                  </a:solidFill>
                </a:rPr>
                <a:t>automatic</a:t>
              </a:r>
              <a:r>
                <a:rPr lang="de-DE" sz="2000" dirty="0">
                  <a:solidFill>
                    <a:schemeClr val="bg1"/>
                  </a:solidFill>
                </a:rPr>
                <a:t> </a:t>
              </a:r>
              <a:r>
                <a:rPr lang="de-DE" sz="2000" dirty="0" err="1">
                  <a:solidFill>
                    <a:schemeClr val="bg1"/>
                  </a:solidFill>
                </a:rPr>
                <a:t>operation</a:t>
              </a:r>
              <a:r>
                <a:rPr lang="de-DE" sz="2000" dirty="0">
                  <a:solidFill>
                    <a:schemeClr val="bg1"/>
                  </a:solidFill>
                </a:rPr>
                <a:t> </a:t>
              </a:r>
            </a:p>
          </p:txBody>
        </p:sp>
        <p:cxnSp>
          <p:nvCxnSpPr>
            <p:cNvPr id="16" name="Gerade Verbindung mit Pfeil 15">
              <a:extLst>
                <a:ext uri="{FF2B5EF4-FFF2-40B4-BE49-F238E27FC236}">
                  <a16:creationId xmlns:a16="http://schemas.microsoft.com/office/drawing/2014/main" id="{47312420-190E-4A86-950F-DA8AB3E4D645}"/>
                </a:ext>
              </a:extLst>
            </p:cNvPr>
            <p:cNvCxnSpPr>
              <a:cxnSpLocks/>
            </p:cNvCxnSpPr>
            <p:nvPr/>
          </p:nvCxnSpPr>
          <p:spPr>
            <a:xfrm flipV="1">
              <a:off x="990283" y="4425161"/>
              <a:ext cx="698817" cy="2232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7A58F86A-577F-4A7C-BB2A-9E49B3450705}"/>
                </a:ext>
              </a:extLst>
            </p:cNvPr>
            <p:cNvSpPr txBox="1"/>
            <p:nvPr/>
          </p:nvSpPr>
          <p:spPr>
            <a:xfrm>
              <a:off x="258208" y="4765137"/>
              <a:ext cx="1176892" cy="707886"/>
            </a:xfrm>
            <a:prstGeom prst="rect">
              <a:avLst/>
            </a:prstGeom>
            <a:solidFill>
              <a:schemeClr val="tx1"/>
            </a:solidFill>
          </p:spPr>
          <p:txBody>
            <a:bodyPr wrap="square" rtlCol="0">
              <a:spAutoFit/>
            </a:bodyPr>
            <a:lstStyle/>
            <a:p>
              <a:pPr algn="ctr"/>
              <a:r>
                <a:rPr lang="de-DE" sz="2000" dirty="0">
                  <a:solidFill>
                    <a:schemeClr val="bg1"/>
                  </a:solidFill>
                </a:rPr>
                <a:t>power</a:t>
              </a:r>
            </a:p>
            <a:p>
              <a:pPr algn="ctr"/>
              <a:r>
                <a:rPr lang="de-DE" sz="2000" dirty="0">
                  <a:solidFill>
                    <a:schemeClr val="bg1"/>
                  </a:solidFill>
                </a:rPr>
                <a:t>on/off</a:t>
              </a:r>
            </a:p>
          </p:txBody>
        </p:sp>
      </p:grpSp>
    </p:spTree>
    <p:extLst>
      <p:ext uri="{BB962C8B-B14F-4D97-AF65-F5344CB8AC3E}">
        <p14:creationId xmlns:p14="http://schemas.microsoft.com/office/powerpoint/2010/main" val="137868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C5AA1B04-09B9-49CD-8782-D036130D6A5C}"/>
              </a:ext>
            </a:extLst>
          </p:cNvPr>
          <p:cNvGrpSpPr/>
          <p:nvPr/>
        </p:nvGrpSpPr>
        <p:grpSpPr>
          <a:xfrm>
            <a:off x="46487" y="52823"/>
            <a:ext cx="8975106" cy="6734039"/>
            <a:chOff x="46487" y="52823"/>
            <a:chExt cx="8975106" cy="6734039"/>
          </a:xfrm>
        </p:grpSpPr>
        <p:grpSp>
          <p:nvGrpSpPr>
            <p:cNvPr id="54" name="Gruppieren 53">
              <a:extLst>
                <a:ext uri="{FF2B5EF4-FFF2-40B4-BE49-F238E27FC236}">
                  <a16:creationId xmlns:a16="http://schemas.microsoft.com/office/drawing/2014/main" id="{28463112-0FC9-4901-8439-8B15531A812B}"/>
                </a:ext>
              </a:extLst>
            </p:cNvPr>
            <p:cNvGrpSpPr/>
            <p:nvPr/>
          </p:nvGrpSpPr>
          <p:grpSpPr>
            <a:xfrm rot="18891624">
              <a:off x="1596962" y="3559502"/>
              <a:ext cx="971823" cy="1068223"/>
              <a:chOff x="1134571" y="3266492"/>
              <a:chExt cx="1284659" cy="1441108"/>
            </a:xfrm>
          </p:grpSpPr>
          <p:pic>
            <p:nvPicPr>
              <p:cNvPr id="55" name="Picture 2" descr="Bild 2 - Benzinfilter Kraftstofffilter abschraubbar Roller Motorrad Quad 5/6mm (Lo.m1)neu">
                <a:extLst>
                  <a:ext uri="{FF2B5EF4-FFF2-40B4-BE49-F238E27FC236}">
                    <a16:creationId xmlns:a16="http://schemas.microsoft.com/office/drawing/2014/main" id="{A400AC0F-9758-487C-9370-35CEDBEBEA9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0272" t="14425" r="15825" b="14344"/>
              <a:stretch/>
            </p:blipFill>
            <p:spPr bwMode="auto">
              <a:xfrm>
                <a:off x="1147431" y="3509281"/>
                <a:ext cx="1028701" cy="990349"/>
              </a:xfrm>
              <a:prstGeom prst="rect">
                <a:avLst/>
              </a:prstGeom>
              <a:noFill/>
              <a:extLst>
                <a:ext uri="{909E8E84-426E-40DD-AFC4-6F175D3DCCD1}">
                  <a14:hiddenFill xmlns:a14="http://schemas.microsoft.com/office/drawing/2010/main">
                    <a:solidFill>
                      <a:srgbClr val="FFFFFF"/>
                    </a:solidFill>
                  </a14:hiddenFill>
                </a:ext>
              </a:extLst>
            </p:spPr>
          </p:pic>
          <p:sp>
            <p:nvSpPr>
              <p:cNvPr id="56" name="Rechteck 55">
                <a:extLst>
                  <a:ext uri="{FF2B5EF4-FFF2-40B4-BE49-F238E27FC236}">
                    <a16:creationId xmlns:a16="http://schemas.microsoft.com/office/drawing/2014/main" id="{55698138-E104-4BFA-A3A3-D791F0188E2B}"/>
                  </a:ext>
                </a:extLst>
              </p:cNvPr>
              <p:cNvSpPr/>
              <p:nvPr/>
            </p:nvSpPr>
            <p:spPr>
              <a:xfrm rot="2622738">
                <a:off x="1911615" y="3962230"/>
                <a:ext cx="198609" cy="745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77F192F2-61F3-478B-ABA2-118EC401ACF9}"/>
                  </a:ext>
                </a:extLst>
              </p:cNvPr>
              <p:cNvSpPr/>
              <p:nvPr/>
            </p:nvSpPr>
            <p:spPr>
              <a:xfrm rot="2622738">
                <a:off x="1295007" y="3266492"/>
                <a:ext cx="198609" cy="101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2686AFEA-F349-4A7C-A72A-D475486E57BE}"/>
                  </a:ext>
                </a:extLst>
              </p:cNvPr>
              <p:cNvSpPr/>
              <p:nvPr/>
            </p:nvSpPr>
            <p:spPr>
              <a:xfrm rot="7768478">
                <a:off x="1447522" y="4310572"/>
                <a:ext cx="261624" cy="3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2E49AF36-E274-4CF5-8C34-FCA00C40B8DB}"/>
                  </a:ext>
                </a:extLst>
              </p:cNvPr>
              <p:cNvSpPr/>
              <p:nvPr/>
            </p:nvSpPr>
            <p:spPr>
              <a:xfrm rot="7695972">
                <a:off x="2127465" y="3670071"/>
                <a:ext cx="205414" cy="3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0BABAB39-2E0B-4531-A24C-F31C23E971C5}"/>
                  </a:ext>
                </a:extLst>
              </p:cNvPr>
              <p:cNvSpPr/>
              <p:nvPr/>
            </p:nvSpPr>
            <p:spPr>
              <a:xfrm rot="2789756" flipV="1">
                <a:off x="1962008" y="3478352"/>
                <a:ext cx="205414" cy="6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25D0E768-44EE-4911-8531-C7F5D0239E5B}"/>
                  </a:ext>
                </a:extLst>
              </p:cNvPr>
              <p:cNvSpPr/>
              <p:nvPr/>
            </p:nvSpPr>
            <p:spPr>
              <a:xfrm rot="2789756" flipV="1">
                <a:off x="1062793" y="4372914"/>
                <a:ext cx="205414" cy="6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36" name="Picture 12" descr="Bild 1 - 1x Benzinfilter Sprit Kraftstofffilter 6mm Auto PKW Motorrad Roller Mofa Qu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136" t="19476" r="12210" b="29667"/>
            <a:stretch/>
          </p:blipFill>
          <p:spPr bwMode="auto">
            <a:xfrm rot="4558914">
              <a:off x="7859938" y="3031800"/>
              <a:ext cx="137275" cy="9609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rotWithShape="1">
            <a:blip r:embed="rId5">
              <a:extLst>
                <a:ext uri="{28A0092B-C50C-407E-A947-70E740481C1C}">
                  <a14:useLocalDpi xmlns:a14="http://schemas.microsoft.com/office/drawing/2010/main" val="0"/>
                </a:ext>
              </a:extLst>
            </a:blip>
            <a:srcRect l="23520" t="29591" r="23520" b="16388"/>
            <a:stretch/>
          </p:blipFill>
          <p:spPr>
            <a:xfrm>
              <a:off x="2891049" y="3707253"/>
              <a:ext cx="3844374" cy="2941110"/>
            </a:xfrm>
            <a:prstGeom prst="rect">
              <a:avLst/>
            </a:prstGeom>
          </p:spPr>
        </p:pic>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0908" y="4816785"/>
              <a:ext cx="1520823" cy="1520823"/>
            </a:xfrm>
            <a:prstGeom prst="rect">
              <a:avLst/>
            </a:prstGeom>
            <a:solidFill>
              <a:schemeClr val="accent1">
                <a:lumMod val="40000"/>
                <a:lumOff val="60000"/>
              </a:schemeClr>
            </a:solidFill>
            <a:ln w="3175">
              <a:solidFill>
                <a:schemeClr val="tx1">
                  <a:lumMod val="65000"/>
                  <a:lumOff val="35000"/>
                </a:schemeClr>
              </a:solidFill>
            </a:ln>
          </p:spPr>
        </p:pic>
        <p:pic>
          <p:nvPicPr>
            <p:cNvPr id="1026" name="Picture 2" descr="Bild 1 - F51 /  Mini  Wasserpumpe Membranpumpe 12V   DC  C90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2622" t="15543" r="9054" b="13689"/>
            <a:stretch/>
          </p:blipFill>
          <p:spPr bwMode="auto">
            <a:xfrm>
              <a:off x="729048" y="2271099"/>
              <a:ext cx="1636656" cy="1311329"/>
            </a:xfrm>
            <a:prstGeom prst="rect">
              <a:avLst/>
            </a:prstGeom>
            <a:solidFill>
              <a:schemeClr val="accent1">
                <a:lumMod val="40000"/>
                <a:lumOff val="60000"/>
              </a:schemeClr>
            </a:solidFill>
            <a:ln w="3175">
              <a:noFill/>
            </a:ln>
          </p:spPr>
        </p:pic>
        <p:sp>
          <p:nvSpPr>
            <p:cNvPr id="10" name="Rechteck 9"/>
            <p:cNvSpPr/>
            <p:nvPr/>
          </p:nvSpPr>
          <p:spPr>
            <a:xfrm rot="16200000">
              <a:off x="3370248" y="2086481"/>
              <a:ext cx="149228" cy="2359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028" name="Picture 4" descr="Bild 41 - DC 12V LED Netzteil Trafo Schaltnetzteil Adapter Power 36W - 360W 3A 33A 230V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0835" y="652900"/>
              <a:ext cx="1798049" cy="13395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 21 - 12V DC VerzöGerung Relais VerzöGerung Einschalt- / Aus Schalten Schalter Mod b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490" b="14779"/>
            <a:stretch/>
          </p:blipFill>
          <p:spPr bwMode="auto">
            <a:xfrm rot="20149694">
              <a:off x="1915390" y="671152"/>
              <a:ext cx="1593145"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 91 - Miniatur Kipptaster, Schließer/Öffner, Taster mit Hebel, Kippschalter tasten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394" t="8361" r="12157" b="11983"/>
            <a:stretch/>
          </p:blipFill>
          <p:spPr bwMode="auto">
            <a:xfrm rot="7573647">
              <a:off x="6761260" y="1946886"/>
              <a:ext cx="1334667" cy="167558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mit Pfeil 15"/>
            <p:cNvCxnSpPr/>
            <p:nvPr/>
          </p:nvCxnSpPr>
          <p:spPr>
            <a:xfrm flipH="1">
              <a:off x="8487642" y="2230050"/>
              <a:ext cx="581" cy="100579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2812743" y="1528692"/>
              <a:ext cx="871201" cy="492443"/>
            </a:xfrm>
            <a:prstGeom prst="rect">
              <a:avLst/>
            </a:prstGeom>
            <a:noFill/>
          </p:spPr>
          <p:txBody>
            <a:bodyPr wrap="none" rtlCol="0">
              <a:spAutoFit/>
            </a:bodyPr>
            <a:lstStyle/>
            <a:p>
              <a:pPr algn="ctr"/>
              <a:r>
                <a:rPr lang="de-DE" sz="1400" dirty="0"/>
                <a:t> </a:t>
              </a:r>
              <a:r>
                <a:rPr lang="de-DE" sz="1200" dirty="0" err="1"/>
                <a:t>trigger</a:t>
              </a:r>
              <a:endParaRPr lang="de-DE" sz="1200" dirty="0"/>
            </a:p>
            <a:p>
              <a:pPr algn="ctr"/>
              <a:r>
                <a:rPr lang="de-DE" sz="1200" dirty="0"/>
                <a:t>„pump on“</a:t>
              </a:r>
            </a:p>
          </p:txBody>
        </p:sp>
        <p:sp>
          <p:nvSpPr>
            <p:cNvPr id="24" name="Textfeld 23"/>
            <p:cNvSpPr txBox="1"/>
            <p:nvPr/>
          </p:nvSpPr>
          <p:spPr>
            <a:xfrm>
              <a:off x="7995358" y="3191850"/>
              <a:ext cx="984565" cy="338554"/>
            </a:xfrm>
            <a:prstGeom prst="rect">
              <a:avLst/>
            </a:prstGeom>
            <a:noFill/>
          </p:spPr>
          <p:txBody>
            <a:bodyPr wrap="none" rtlCol="0">
              <a:spAutoFit/>
            </a:bodyPr>
            <a:lstStyle/>
            <a:p>
              <a:r>
                <a:rPr lang="de-DE" sz="1600" dirty="0">
                  <a:solidFill>
                    <a:schemeClr val="accent1">
                      <a:lumMod val="75000"/>
                    </a:schemeClr>
                  </a:solidFill>
                </a:rPr>
                <a:t>„Manual“</a:t>
              </a:r>
            </a:p>
          </p:txBody>
        </p:sp>
        <p:sp>
          <p:nvSpPr>
            <p:cNvPr id="42" name="Pfeil nach rechts 41"/>
            <p:cNvSpPr/>
            <p:nvPr/>
          </p:nvSpPr>
          <p:spPr>
            <a:xfrm rot="9481477">
              <a:off x="6057690" y="821958"/>
              <a:ext cx="1346867" cy="1459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6339829" y="1068110"/>
              <a:ext cx="782587" cy="369332"/>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a:t>
              </a:r>
              <a:r>
                <a:rPr lang="de-DE" dirty="0"/>
                <a:t>220V</a:t>
              </a:r>
            </a:p>
          </p:txBody>
        </p:sp>
        <p:cxnSp>
          <p:nvCxnSpPr>
            <p:cNvPr id="52" name="Gewinkelte Verbindung 51"/>
            <p:cNvCxnSpPr>
              <a:cxnSpLocks/>
            </p:cNvCxnSpPr>
            <p:nvPr/>
          </p:nvCxnSpPr>
          <p:spPr>
            <a:xfrm>
              <a:off x="4572000" y="2150936"/>
              <a:ext cx="2091267" cy="502952"/>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winkelte Verbindung 59"/>
            <p:cNvCxnSpPr/>
            <p:nvPr/>
          </p:nvCxnSpPr>
          <p:spPr>
            <a:xfrm rot="10800000">
              <a:off x="3099134" y="1448083"/>
              <a:ext cx="3640303" cy="1001774"/>
            </a:xfrm>
            <a:prstGeom prst="bentConnector3">
              <a:avLst>
                <a:gd name="adj1" fmla="val 83259"/>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Gewinkelte Verbindung 63"/>
            <p:cNvCxnSpPr/>
            <p:nvPr/>
          </p:nvCxnSpPr>
          <p:spPr>
            <a:xfrm rot="10800000">
              <a:off x="1737382" y="2768888"/>
              <a:ext cx="5002054" cy="22606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Textfeld 67"/>
            <p:cNvSpPr txBox="1"/>
            <p:nvPr/>
          </p:nvSpPr>
          <p:spPr>
            <a:xfrm>
              <a:off x="4234747" y="2732947"/>
              <a:ext cx="1372940" cy="276999"/>
            </a:xfrm>
            <a:prstGeom prst="rect">
              <a:avLst/>
            </a:prstGeom>
            <a:noFill/>
          </p:spPr>
          <p:txBody>
            <a:bodyPr wrap="none" rtlCol="0">
              <a:spAutoFit/>
            </a:bodyPr>
            <a:lstStyle/>
            <a:p>
              <a:r>
                <a:rPr lang="de-DE" sz="1200" dirty="0" err="1"/>
                <a:t>manual</a:t>
              </a:r>
              <a:r>
                <a:rPr lang="de-DE" sz="1200" dirty="0"/>
                <a:t> „pump on“</a:t>
              </a:r>
            </a:p>
          </p:txBody>
        </p:sp>
        <p:sp>
          <p:nvSpPr>
            <p:cNvPr id="69" name="Textfeld 68"/>
            <p:cNvSpPr txBox="1"/>
            <p:nvPr/>
          </p:nvSpPr>
          <p:spPr>
            <a:xfrm>
              <a:off x="1428739" y="566156"/>
              <a:ext cx="971741" cy="307777"/>
            </a:xfrm>
            <a:prstGeom prst="rect">
              <a:avLst/>
            </a:prstGeom>
            <a:noFill/>
          </p:spPr>
          <p:txBody>
            <a:bodyPr wrap="none" rtlCol="0">
              <a:spAutoFit/>
            </a:bodyPr>
            <a:lstStyle/>
            <a:p>
              <a:pPr algn="ctr"/>
              <a:r>
                <a:rPr lang="de-DE" sz="1400" b="1" dirty="0" err="1"/>
                <a:t>timer</a:t>
              </a:r>
              <a:r>
                <a:rPr lang="de-DE" sz="1400" b="1" dirty="0"/>
                <a:t> </a:t>
              </a:r>
              <a:r>
                <a:rPr lang="de-DE" sz="1400" b="1" dirty="0" err="1"/>
                <a:t>unit</a:t>
              </a:r>
              <a:r>
                <a:rPr lang="de-DE" sz="1400" b="1" dirty="0"/>
                <a:t> </a:t>
              </a:r>
              <a:endParaRPr lang="de-DE" sz="1200" dirty="0"/>
            </a:p>
          </p:txBody>
        </p:sp>
        <p:sp>
          <p:nvSpPr>
            <p:cNvPr id="70" name="Textfeld 69"/>
            <p:cNvSpPr txBox="1"/>
            <p:nvPr/>
          </p:nvSpPr>
          <p:spPr>
            <a:xfrm>
              <a:off x="1578232" y="1895242"/>
              <a:ext cx="888966" cy="461665"/>
            </a:xfrm>
            <a:prstGeom prst="rect">
              <a:avLst/>
            </a:prstGeom>
            <a:noFill/>
          </p:spPr>
          <p:txBody>
            <a:bodyPr wrap="square" rtlCol="0">
              <a:spAutoFit/>
            </a:bodyPr>
            <a:lstStyle/>
            <a:p>
              <a:pPr algn="ctr"/>
              <a:r>
                <a:rPr lang="de-DE" sz="1200" dirty="0"/>
                <a:t>power</a:t>
              </a:r>
            </a:p>
            <a:p>
              <a:pPr algn="ctr"/>
              <a:r>
                <a:rPr lang="de-DE" sz="1200" dirty="0"/>
                <a:t>„pump on“</a:t>
              </a:r>
            </a:p>
          </p:txBody>
        </p:sp>
        <p:sp>
          <p:nvSpPr>
            <p:cNvPr id="71" name="Textfeld 70"/>
            <p:cNvSpPr txBox="1"/>
            <p:nvPr/>
          </p:nvSpPr>
          <p:spPr>
            <a:xfrm>
              <a:off x="8108916" y="1903881"/>
              <a:ext cx="757451" cy="338554"/>
            </a:xfrm>
            <a:prstGeom prst="rect">
              <a:avLst/>
            </a:prstGeom>
            <a:noFill/>
          </p:spPr>
          <p:txBody>
            <a:bodyPr wrap="none" rtlCol="0">
              <a:spAutoFit/>
            </a:bodyPr>
            <a:lstStyle/>
            <a:p>
              <a:r>
                <a:rPr lang="de-DE" sz="1600" dirty="0">
                  <a:solidFill>
                    <a:schemeClr val="accent1">
                      <a:lumMod val="75000"/>
                    </a:schemeClr>
                  </a:solidFill>
                </a:rPr>
                <a:t>„Auto“</a:t>
              </a:r>
            </a:p>
          </p:txBody>
        </p:sp>
        <p:sp>
          <p:nvSpPr>
            <p:cNvPr id="76" name="Textfeld 75"/>
            <p:cNvSpPr txBox="1"/>
            <p:nvPr/>
          </p:nvSpPr>
          <p:spPr>
            <a:xfrm>
              <a:off x="1163997" y="3823976"/>
              <a:ext cx="544765" cy="523220"/>
            </a:xfrm>
            <a:prstGeom prst="rect">
              <a:avLst/>
            </a:prstGeom>
            <a:noFill/>
          </p:spPr>
          <p:txBody>
            <a:bodyPr wrap="none" rtlCol="0">
              <a:spAutoFit/>
            </a:bodyPr>
            <a:lstStyle/>
            <a:p>
              <a:r>
                <a:rPr lang="de-DE" sz="1400" b="1" dirty="0" err="1"/>
                <a:t>filter</a:t>
              </a:r>
              <a:endParaRPr lang="de-DE" sz="1400" b="1" dirty="0"/>
            </a:p>
            <a:p>
              <a:r>
                <a:rPr lang="de-DE" sz="1400" b="1" dirty="0" err="1"/>
                <a:t>unit</a:t>
              </a:r>
              <a:endParaRPr lang="de-DE" sz="1400" b="1" dirty="0"/>
            </a:p>
          </p:txBody>
        </p:sp>
        <p:sp>
          <p:nvSpPr>
            <p:cNvPr id="77" name="Textfeld 76"/>
            <p:cNvSpPr txBox="1"/>
            <p:nvPr/>
          </p:nvSpPr>
          <p:spPr>
            <a:xfrm>
              <a:off x="413164" y="2356907"/>
              <a:ext cx="656590" cy="1231106"/>
            </a:xfrm>
            <a:prstGeom prst="rect">
              <a:avLst/>
            </a:prstGeom>
            <a:noFill/>
          </p:spPr>
          <p:txBody>
            <a:bodyPr wrap="none" rtlCol="0">
              <a:spAutoFit/>
            </a:bodyPr>
            <a:lstStyle/>
            <a:p>
              <a:r>
                <a:rPr lang="de-DE" sz="1400" b="1" dirty="0"/>
                <a:t>mini</a:t>
              </a:r>
            </a:p>
            <a:p>
              <a:r>
                <a:rPr lang="de-DE" sz="1400" b="1" dirty="0" err="1"/>
                <a:t>water</a:t>
              </a:r>
              <a:r>
                <a:rPr lang="de-DE" sz="1400" b="1" dirty="0"/>
                <a:t> </a:t>
              </a:r>
            </a:p>
            <a:p>
              <a:r>
                <a:rPr lang="de-DE" sz="1400" b="1" dirty="0"/>
                <a:t>pump</a:t>
              </a:r>
            </a:p>
            <a:p>
              <a:r>
                <a:rPr lang="de-DE" sz="1200" dirty="0"/>
                <a:t>(12V)</a:t>
              </a:r>
            </a:p>
            <a:p>
              <a:endParaRPr lang="de-DE" dirty="0"/>
            </a:p>
          </p:txBody>
        </p:sp>
        <p:sp>
          <p:nvSpPr>
            <p:cNvPr id="78" name="Textfeld 77"/>
            <p:cNvSpPr txBox="1"/>
            <p:nvPr/>
          </p:nvSpPr>
          <p:spPr>
            <a:xfrm>
              <a:off x="613635" y="5367512"/>
              <a:ext cx="678199" cy="584775"/>
            </a:xfrm>
            <a:prstGeom prst="rect">
              <a:avLst/>
            </a:prstGeom>
            <a:noFill/>
          </p:spPr>
          <p:txBody>
            <a:bodyPr wrap="none" rtlCol="0">
              <a:spAutoFit/>
            </a:bodyPr>
            <a:lstStyle/>
            <a:p>
              <a:r>
                <a:rPr lang="de-DE" sz="1600" b="1" dirty="0" err="1"/>
                <a:t>water</a:t>
              </a:r>
              <a:endParaRPr lang="de-DE" sz="1600" b="1" dirty="0"/>
            </a:p>
            <a:p>
              <a:r>
                <a:rPr lang="de-DE" sz="1600" b="1" dirty="0"/>
                <a:t>tank</a:t>
              </a:r>
            </a:p>
          </p:txBody>
        </p:sp>
        <p:sp>
          <p:nvSpPr>
            <p:cNvPr id="81" name="Textfeld 80"/>
            <p:cNvSpPr txBox="1"/>
            <p:nvPr/>
          </p:nvSpPr>
          <p:spPr>
            <a:xfrm>
              <a:off x="2965817" y="3325932"/>
              <a:ext cx="1327608" cy="276999"/>
            </a:xfrm>
            <a:prstGeom prst="rect">
              <a:avLst/>
            </a:prstGeom>
            <a:noFill/>
          </p:spPr>
          <p:txBody>
            <a:bodyPr wrap="none" rtlCol="0">
              <a:spAutoFit/>
            </a:bodyPr>
            <a:lstStyle/>
            <a:p>
              <a:r>
                <a:rPr lang="de-DE" sz="1200" dirty="0"/>
                <a:t>6 mm </a:t>
              </a:r>
              <a:r>
                <a:rPr lang="de-DE" sz="1200" dirty="0" err="1"/>
                <a:t>rubber</a:t>
              </a:r>
              <a:r>
                <a:rPr lang="de-DE" sz="1200" dirty="0"/>
                <a:t> </a:t>
              </a:r>
              <a:r>
                <a:rPr lang="de-DE" sz="1200" dirty="0" err="1"/>
                <a:t>tube</a:t>
              </a:r>
              <a:endParaRPr lang="de-DE" sz="1200" dirty="0"/>
            </a:p>
          </p:txBody>
        </p:sp>
        <p:sp>
          <p:nvSpPr>
            <p:cNvPr id="91" name="Textfeld 90"/>
            <p:cNvSpPr txBox="1"/>
            <p:nvPr/>
          </p:nvSpPr>
          <p:spPr>
            <a:xfrm>
              <a:off x="5110207" y="1829602"/>
              <a:ext cx="470000" cy="307777"/>
            </a:xfrm>
            <a:prstGeom prst="rect">
              <a:avLst/>
            </a:prstGeom>
            <a:noFill/>
          </p:spPr>
          <p:txBody>
            <a:bodyPr wrap="none" rtlCol="0">
              <a:spAutoFit/>
            </a:bodyPr>
            <a:lstStyle/>
            <a:p>
              <a:r>
                <a:rPr lang="de-DE" sz="1400" dirty="0">
                  <a:latin typeface="Calibri" panose="020F0502020204030204" pitchFamily="34" charset="0"/>
                  <a:cs typeface="Calibri" panose="020F0502020204030204" pitchFamily="34" charset="0"/>
                </a:rPr>
                <a:t>12</a:t>
              </a:r>
              <a:r>
                <a:rPr lang="de-DE" sz="1400" dirty="0"/>
                <a:t>V</a:t>
              </a:r>
            </a:p>
          </p:txBody>
        </p:sp>
        <p:cxnSp>
          <p:nvCxnSpPr>
            <p:cNvPr id="92" name="Gewinkelte Verbindung 91"/>
            <p:cNvCxnSpPr/>
            <p:nvPr/>
          </p:nvCxnSpPr>
          <p:spPr>
            <a:xfrm rot="10800000">
              <a:off x="3313866" y="924465"/>
              <a:ext cx="1219182" cy="567013"/>
            </a:xfrm>
            <a:prstGeom prst="bentConnector3">
              <a:avLst>
                <a:gd name="adj1" fmla="val 368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Textfeld 107"/>
            <p:cNvSpPr txBox="1"/>
            <p:nvPr/>
          </p:nvSpPr>
          <p:spPr>
            <a:xfrm>
              <a:off x="4388826" y="307212"/>
              <a:ext cx="1912575" cy="307777"/>
            </a:xfrm>
            <a:prstGeom prst="rect">
              <a:avLst/>
            </a:prstGeom>
            <a:noFill/>
          </p:spPr>
          <p:txBody>
            <a:bodyPr wrap="none" rtlCol="0">
              <a:spAutoFit/>
            </a:bodyPr>
            <a:lstStyle/>
            <a:p>
              <a:pPr algn="ctr"/>
              <a:r>
                <a:rPr lang="de-DE" sz="1400" b="1" dirty="0"/>
                <a:t>220/12V power </a:t>
              </a:r>
              <a:r>
                <a:rPr lang="de-DE" sz="1400" b="1" dirty="0" err="1"/>
                <a:t>supply</a:t>
              </a:r>
              <a:r>
                <a:rPr lang="de-DE" sz="1400" b="1" dirty="0"/>
                <a:t> </a:t>
              </a:r>
              <a:endParaRPr lang="de-DE" sz="1200" dirty="0"/>
            </a:p>
          </p:txBody>
        </p:sp>
        <p:pic>
          <p:nvPicPr>
            <p:cNvPr id="1038" name="Picture 14" descr="Bild 1 - Einbauschalter Geräte Schalter Wippschalter Netzschalter Beleuchtet Schmal 230V"/>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7289" y="472278"/>
              <a:ext cx="1070510" cy="1174771"/>
            </a:xfrm>
            <a:prstGeom prst="rect">
              <a:avLst/>
            </a:prstGeom>
            <a:noFill/>
            <a:extLst>
              <a:ext uri="{909E8E84-426E-40DD-AFC4-6F175D3DCCD1}">
                <a14:hiddenFill xmlns:a14="http://schemas.microsoft.com/office/drawing/2010/main">
                  <a:solidFill>
                    <a:srgbClr val="FFFFFF"/>
                  </a:solidFill>
                </a14:hiddenFill>
              </a:ext>
            </a:extLst>
          </p:spPr>
        </p:pic>
        <p:sp>
          <p:nvSpPr>
            <p:cNvPr id="113" name="Textfeld 112"/>
            <p:cNvSpPr txBox="1"/>
            <p:nvPr/>
          </p:nvSpPr>
          <p:spPr>
            <a:xfrm>
              <a:off x="7455822" y="133724"/>
              <a:ext cx="1183144" cy="307777"/>
            </a:xfrm>
            <a:prstGeom prst="rect">
              <a:avLst/>
            </a:prstGeom>
            <a:noFill/>
          </p:spPr>
          <p:txBody>
            <a:bodyPr wrap="none" rtlCol="0">
              <a:spAutoFit/>
            </a:bodyPr>
            <a:lstStyle/>
            <a:p>
              <a:pPr algn="ctr"/>
              <a:r>
                <a:rPr lang="de-DE" sz="1400" b="1" dirty="0"/>
                <a:t>power switch</a:t>
              </a:r>
              <a:endParaRPr lang="de-DE" sz="1200" dirty="0"/>
            </a:p>
          </p:txBody>
        </p:sp>
        <p:sp>
          <p:nvSpPr>
            <p:cNvPr id="115" name="Pfeil nach unten 114"/>
            <p:cNvSpPr/>
            <p:nvPr/>
          </p:nvSpPr>
          <p:spPr>
            <a:xfrm rot="10800000">
              <a:off x="1881295" y="4491021"/>
              <a:ext cx="336494" cy="91429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6" name="Pfeil nach unten 115"/>
            <p:cNvSpPr/>
            <p:nvPr/>
          </p:nvSpPr>
          <p:spPr>
            <a:xfrm rot="10800000">
              <a:off x="1911599" y="3311023"/>
              <a:ext cx="306190" cy="4568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9" name="Gewinkelte Verbindung 108"/>
            <p:cNvCxnSpPr/>
            <p:nvPr/>
          </p:nvCxnSpPr>
          <p:spPr>
            <a:xfrm rot="5400000">
              <a:off x="1912953" y="2183246"/>
              <a:ext cx="773561" cy="4378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1" name="Gerader Verbinder 120"/>
            <p:cNvCxnSpPr>
              <a:cxnSpLocks/>
            </p:cNvCxnSpPr>
            <p:nvPr/>
          </p:nvCxnSpPr>
          <p:spPr>
            <a:xfrm>
              <a:off x="4561521" y="1564834"/>
              <a:ext cx="954" cy="587816"/>
            </a:xfrm>
            <a:prstGeom prst="lin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1" name="Textfeld 130"/>
            <p:cNvSpPr txBox="1"/>
            <p:nvPr/>
          </p:nvSpPr>
          <p:spPr>
            <a:xfrm>
              <a:off x="6621918" y="1915504"/>
              <a:ext cx="1205138" cy="307777"/>
            </a:xfrm>
            <a:prstGeom prst="rect">
              <a:avLst/>
            </a:prstGeom>
            <a:noFill/>
          </p:spPr>
          <p:txBody>
            <a:bodyPr wrap="none" rtlCol="0">
              <a:spAutoFit/>
            </a:bodyPr>
            <a:lstStyle/>
            <a:p>
              <a:r>
                <a:rPr lang="de-DE" sz="1400" b="1" dirty="0"/>
                <a:t>pump </a:t>
              </a:r>
              <a:r>
                <a:rPr lang="de-DE" sz="1400" b="1" dirty="0" err="1"/>
                <a:t>button</a:t>
              </a:r>
              <a:r>
                <a:rPr lang="de-DE" sz="1400" b="1" dirty="0"/>
                <a:t> </a:t>
              </a:r>
            </a:p>
          </p:txBody>
        </p:sp>
        <p:sp>
          <p:nvSpPr>
            <p:cNvPr id="2" name="Textfeld 1">
              <a:extLst>
                <a:ext uri="{FF2B5EF4-FFF2-40B4-BE49-F238E27FC236}">
                  <a16:creationId xmlns:a16="http://schemas.microsoft.com/office/drawing/2014/main" id="{94D7FE54-4A45-438D-8F30-5ECDCE38AAEE}"/>
                </a:ext>
              </a:extLst>
            </p:cNvPr>
            <p:cNvSpPr txBox="1"/>
            <p:nvPr/>
          </p:nvSpPr>
          <p:spPr>
            <a:xfrm>
              <a:off x="7428593" y="6509863"/>
              <a:ext cx="1593000" cy="276999"/>
            </a:xfrm>
            <a:prstGeom prst="rect">
              <a:avLst/>
            </a:prstGeom>
            <a:noFill/>
          </p:spPr>
          <p:txBody>
            <a:bodyPr wrap="none" rtlCol="0">
              <a:spAutoFit/>
            </a:bodyPr>
            <a:lstStyle/>
            <a:p>
              <a:r>
                <a:rPr lang="de-DE" sz="1200" dirty="0">
                  <a:solidFill>
                    <a:schemeClr val="tx1">
                      <a:lumMod val="50000"/>
                      <a:lumOff val="50000"/>
                    </a:schemeClr>
                  </a:solidFill>
                </a:rPr>
                <a:t>good-vinyl.de 01/2022</a:t>
              </a:r>
            </a:p>
          </p:txBody>
        </p:sp>
        <p:sp>
          <p:nvSpPr>
            <p:cNvPr id="3" name="Textfeld 2">
              <a:extLst>
                <a:ext uri="{FF2B5EF4-FFF2-40B4-BE49-F238E27FC236}">
                  <a16:creationId xmlns:a16="http://schemas.microsoft.com/office/drawing/2014/main" id="{53F26B17-E04F-4A35-9504-9152669EE649}"/>
                </a:ext>
              </a:extLst>
            </p:cNvPr>
            <p:cNvSpPr txBox="1"/>
            <p:nvPr/>
          </p:nvSpPr>
          <p:spPr>
            <a:xfrm>
              <a:off x="46487" y="52823"/>
              <a:ext cx="2764155" cy="400110"/>
            </a:xfrm>
            <a:prstGeom prst="rect">
              <a:avLst/>
            </a:prstGeom>
            <a:noFill/>
          </p:spPr>
          <p:txBody>
            <a:bodyPr wrap="none" rtlCol="0">
              <a:spAutoFit/>
            </a:bodyPr>
            <a:lstStyle/>
            <a:p>
              <a:r>
                <a:rPr lang="de-DE" dirty="0"/>
                <a:t>DIY </a:t>
              </a:r>
              <a:r>
                <a:rPr lang="de-DE" dirty="0" err="1"/>
                <a:t>project</a:t>
              </a:r>
              <a:r>
                <a:rPr lang="de-DE" dirty="0"/>
                <a:t>: </a:t>
              </a:r>
              <a:r>
                <a:rPr lang="de-DE" sz="2000" b="1" i="1" dirty="0"/>
                <a:t>HG Refill Unit</a:t>
              </a:r>
            </a:p>
          </p:txBody>
        </p:sp>
        <p:pic>
          <p:nvPicPr>
            <p:cNvPr id="7" name="Grafik 6">
              <a:extLst>
                <a:ext uri="{FF2B5EF4-FFF2-40B4-BE49-F238E27FC236}">
                  <a16:creationId xmlns:a16="http://schemas.microsoft.com/office/drawing/2014/main" id="{F45C09DE-0580-4C6B-81B6-4742905C1B8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43830" y="884637"/>
              <a:ext cx="359377" cy="410716"/>
            </a:xfrm>
            <a:prstGeom prst="rect">
              <a:avLst/>
            </a:prstGeom>
          </p:spPr>
        </p:pic>
        <p:sp>
          <p:nvSpPr>
            <p:cNvPr id="41" name="Textfeld 40">
              <a:extLst>
                <a:ext uri="{FF2B5EF4-FFF2-40B4-BE49-F238E27FC236}">
                  <a16:creationId xmlns:a16="http://schemas.microsoft.com/office/drawing/2014/main" id="{52CBBF86-2AD8-477F-A0FC-ACD4F1062F4C}"/>
                </a:ext>
              </a:extLst>
            </p:cNvPr>
            <p:cNvSpPr txBox="1"/>
            <p:nvPr/>
          </p:nvSpPr>
          <p:spPr>
            <a:xfrm>
              <a:off x="1470009" y="1252776"/>
              <a:ext cx="662361" cy="307777"/>
            </a:xfrm>
            <a:prstGeom prst="rect">
              <a:avLst/>
            </a:prstGeom>
            <a:noFill/>
          </p:spPr>
          <p:txBody>
            <a:bodyPr wrap="none" rtlCol="0">
              <a:spAutoFit/>
            </a:bodyPr>
            <a:lstStyle/>
            <a:p>
              <a:pPr algn="ctr"/>
              <a:r>
                <a:rPr lang="de-DE" sz="1400" dirty="0"/>
                <a:t>xx sec.</a:t>
              </a:r>
              <a:endParaRPr lang="de-DE" sz="1200" dirty="0"/>
            </a:p>
          </p:txBody>
        </p:sp>
        <p:sp>
          <p:nvSpPr>
            <p:cNvPr id="6" name="Pfeil: gebogen 5">
              <a:extLst>
                <a:ext uri="{FF2B5EF4-FFF2-40B4-BE49-F238E27FC236}">
                  <a16:creationId xmlns:a16="http://schemas.microsoft.com/office/drawing/2014/main" id="{C125F465-EE1D-4B14-8F4A-D6C3141EB54B}"/>
                </a:ext>
              </a:extLst>
            </p:cNvPr>
            <p:cNvSpPr/>
            <p:nvPr/>
          </p:nvSpPr>
          <p:spPr>
            <a:xfrm rot="5400000">
              <a:off x="4382701" y="3144251"/>
              <a:ext cx="632128" cy="727322"/>
            </a:xfrm>
            <a:prstGeom prst="bentArrow">
              <a:avLst>
                <a:gd name="adj1" fmla="val 23995"/>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4" name="Textfeld 43">
              <a:extLst>
                <a:ext uri="{FF2B5EF4-FFF2-40B4-BE49-F238E27FC236}">
                  <a16:creationId xmlns:a16="http://schemas.microsoft.com/office/drawing/2014/main" id="{21F9855E-2D09-46B8-BF10-BC721169185C}"/>
                </a:ext>
              </a:extLst>
            </p:cNvPr>
            <p:cNvSpPr txBox="1"/>
            <p:nvPr/>
          </p:nvSpPr>
          <p:spPr>
            <a:xfrm>
              <a:off x="3726001" y="2198396"/>
              <a:ext cx="1539973" cy="276999"/>
            </a:xfrm>
            <a:prstGeom prst="rect">
              <a:avLst/>
            </a:prstGeom>
            <a:noFill/>
          </p:spPr>
          <p:txBody>
            <a:bodyPr wrap="none" rtlCol="0">
              <a:spAutoFit/>
            </a:bodyPr>
            <a:lstStyle/>
            <a:p>
              <a:r>
                <a:rPr lang="de-DE" sz="1200" dirty="0" err="1"/>
                <a:t>automatic</a:t>
              </a:r>
              <a:r>
                <a:rPr lang="de-DE" sz="1200" dirty="0"/>
                <a:t> „pump on“</a:t>
              </a:r>
            </a:p>
          </p:txBody>
        </p:sp>
      </p:grpSp>
    </p:spTree>
    <p:extLst>
      <p:ext uri="{BB962C8B-B14F-4D97-AF65-F5344CB8AC3E}">
        <p14:creationId xmlns:p14="http://schemas.microsoft.com/office/powerpoint/2010/main" val="102722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23520" t="29321" r="23520" b="18020"/>
          <a:stretch/>
        </p:blipFill>
        <p:spPr>
          <a:xfrm>
            <a:off x="2878349" y="3700367"/>
            <a:ext cx="3844374" cy="2867025"/>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7154" t="15893" r="6081" b="9100"/>
          <a:stretch/>
        </p:blipFill>
        <p:spPr>
          <a:xfrm>
            <a:off x="210849" y="4742855"/>
            <a:ext cx="2291766" cy="1981200"/>
          </a:xfrm>
          <a:prstGeom prst="rect">
            <a:avLst/>
          </a:prstGeom>
        </p:spPr>
      </p:pic>
      <p:pic>
        <p:nvPicPr>
          <p:cNvPr id="2050" name="Picture 2" descr="Bild 4 - Schlauchverbinder POM 3 mm bis 25 mm Kunststoff Verbinder verschiedene Mengen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99" t="6286" r="7786" b="9143"/>
          <a:stretch/>
        </p:blipFill>
        <p:spPr bwMode="auto">
          <a:xfrm rot="10800000">
            <a:off x="5544597" y="2775860"/>
            <a:ext cx="752193" cy="674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ild 4 - Schlauchverbinder POM 3 mm bis 25 mm Kunststoff Verbinder verschiedene Mengen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99" t="6286" r="7786" b="9143"/>
          <a:stretch/>
        </p:blipFill>
        <p:spPr bwMode="auto">
          <a:xfrm rot="5400000">
            <a:off x="3203277" y="2821304"/>
            <a:ext cx="629178" cy="5643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 2 - Schlauchverbinder POM 3 mm bis 25 mm Kunststoff Verbinder verschiedene Mengen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43" t="31195" r="5393" b="30034"/>
          <a:stretch/>
        </p:blipFill>
        <p:spPr bwMode="auto">
          <a:xfrm>
            <a:off x="4146243" y="2788892"/>
            <a:ext cx="1226370" cy="3979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d 1 - Schlauchverbinder POM 3 mm bis 25 mm Kunststoff Verbinder verschiedene Mengen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6008" y="219117"/>
            <a:ext cx="2147194" cy="16103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ild 1 - F51 /  Mini  Wasserpumpe Membranpumpe 12V   DC  C90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21396" b="13580"/>
          <a:stretch/>
        </p:blipFill>
        <p:spPr bwMode="auto">
          <a:xfrm>
            <a:off x="284790" y="2068502"/>
            <a:ext cx="2215790" cy="144077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ild 5 - PVC Benzinschlauch Spritschlauch Ölleitung Schlauchleitung Transparent Meterwar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6760" y="227809"/>
            <a:ext cx="1429421" cy="14294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ld 01 - PVC Kabelrohr Isolierrohr 2m Steckbogen 90° Rohrhalter M16 M20 M25 lichtgra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439" y="178215"/>
            <a:ext cx="2215790" cy="184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ild 91 - Miniatur Kipptaster, Schließer/Öffner, Taster mit Hebel, Kippschalter tastend">
            <a:extLst>
              <a:ext uri="{FF2B5EF4-FFF2-40B4-BE49-F238E27FC236}">
                <a16:creationId xmlns:a16="http://schemas.microsoft.com/office/drawing/2014/main" id="{DF5BE34B-8AF8-4A4A-BB0B-9FA8461B92B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394" t="8361" r="12157" b="11983"/>
          <a:stretch/>
        </p:blipFill>
        <p:spPr bwMode="auto">
          <a:xfrm rot="2048945">
            <a:off x="7976550" y="3246423"/>
            <a:ext cx="981454" cy="12321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Bild 1 - Einbauschalter Geräte Schalter Wippschalter Netzschalter Beleuchtet Schmal 230V">
            <a:extLst>
              <a:ext uri="{FF2B5EF4-FFF2-40B4-BE49-F238E27FC236}">
                <a16:creationId xmlns:a16="http://schemas.microsoft.com/office/drawing/2014/main" id="{23F0F3B4-C18B-4ABF-9EC7-3E37B361F95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5668" y="5076633"/>
            <a:ext cx="1070510" cy="11747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ild 21 - 12V DC VerzöGerung Relais VerzöGerung Einschalt- / Aus Schalten Schalter Mod b1">
            <a:extLst>
              <a:ext uri="{FF2B5EF4-FFF2-40B4-BE49-F238E27FC236}">
                <a16:creationId xmlns:a16="http://schemas.microsoft.com/office/drawing/2014/main" id="{40845CA8-3491-4B76-B96F-008A10EB5FC7}"/>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490" b="14779"/>
          <a:stretch/>
        </p:blipFill>
        <p:spPr bwMode="auto">
          <a:xfrm>
            <a:off x="6823029" y="103504"/>
            <a:ext cx="2215790" cy="16780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ild 41 - DC 12V LED Netzteil Trafo Schaltnetzteil Adapter Power 36W - 360W 3A 33A 230V ">
            <a:extLst>
              <a:ext uri="{FF2B5EF4-FFF2-40B4-BE49-F238E27FC236}">
                <a16:creationId xmlns:a16="http://schemas.microsoft.com/office/drawing/2014/main" id="{C368F4DA-759A-43A9-9AD4-9F95031D1C0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31899" y="1788611"/>
            <a:ext cx="1798049" cy="133954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a:extLst>
              <a:ext uri="{FF2B5EF4-FFF2-40B4-BE49-F238E27FC236}">
                <a16:creationId xmlns:a16="http://schemas.microsoft.com/office/drawing/2014/main" id="{666B7C59-B6E1-4254-AC5E-9A4D7E68B3DC}"/>
              </a:ext>
            </a:extLst>
          </p:cNvPr>
          <p:cNvGrpSpPr/>
          <p:nvPr/>
        </p:nvGrpSpPr>
        <p:grpSpPr>
          <a:xfrm rot="18891624">
            <a:off x="1282860" y="3301747"/>
            <a:ext cx="1284659" cy="1441108"/>
            <a:chOff x="1134571" y="3266492"/>
            <a:chExt cx="1284659" cy="1441108"/>
          </a:xfrm>
        </p:grpSpPr>
        <p:pic>
          <p:nvPicPr>
            <p:cNvPr id="16" name="Picture 2" descr="Bild 2 - Benzinfilter Kraftstofffilter abschraubbar Roller Motorrad Quad 5/6mm (Lo.m1)neu">
              <a:extLst>
                <a:ext uri="{FF2B5EF4-FFF2-40B4-BE49-F238E27FC236}">
                  <a16:creationId xmlns:a16="http://schemas.microsoft.com/office/drawing/2014/main" id="{376334B8-283D-4277-9A2B-0B9939CFF9A6}"/>
                </a:ext>
              </a:extLst>
            </p:cNvPr>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rcRect l="10272" t="14425" r="15825" b="14344"/>
            <a:stretch/>
          </p:blipFill>
          <p:spPr bwMode="auto">
            <a:xfrm>
              <a:off x="1147431" y="3509281"/>
              <a:ext cx="1028701" cy="990349"/>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DCF307A6-5A63-43B6-B2CC-068CBEE53BA9}"/>
                </a:ext>
              </a:extLst>
            </p:cNvPr>
            <p:cNvSpPr/>
            <p:nvPr/>
          </p:nvSpPr>
          <p:spPr>
            <a:xfrm rot="2622738">
              <a:off x="1911615" y="3962230"/>
              <a:ext cx="198609" cy="745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0A06422A-3EC7-42F4-B4A7-4A73F2AE3C3E}"/>
                </a:ext>
              </a:extLst>
            </p:cNvPr>
            <p:cNvSpPr/>
            <p:nvPr/>
          </p:nvSpPr>
          <p:spPr>
            <a:xfrm rot="2622738">
              <a:off x="1295007" y="3266492"/>
              <a:ext cx="198609" cy="101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03E70E6A-B42B-4012-B3FE-A48558FA5D8A}"/>
                </a:ext>
              </a:extLst>
            </p:cNvPr>
            <p:cNvSpPr/>
            <p:nvPr/>
          </p:nvSpPr>
          <p:spPr>
            <a:xfrm rot="7768478">
              <a:off x="1447522" y="4310572"/>
              <a:ext cx="261624" cy="3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E3D9398-A1EC-45F9-996A-78383B27119D}"/>
                </a:ext>
              </a:extLst>
            </p:cNvPr>
            <p:cNvSpPr/>
            <p:nvPr/>
          </p:nvSpPr>
          <p:spPr>
            <a:xfrm rot="7695972">
              <a:off x="2127465" y="3670071"/>
              <a:ext cx="205414" cy="37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A35F56A3-EA01-4A27-BD10-5B169B5C0BD2}"/>
                </a:ext>
              </a:extLst>
            </p:cNvPr>
            <p:cNvSpPr/>
            <p:nvPr/>
          </p:nvSpPr>
          <p:spPr>
            <a:xfrm rot="2789756" flipV="1">
              <a:off x="1962008" y="3478352"/>
              <a:ext cx="205414" cy="6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DA3DE4BB-AE68-4D39-9BD4-15C3A8478C04}"/>
                </a:ext>
              </a:extLst>
            </p:cNvPr>
            <p:cNvSpPr/>
            <p:nvPr/>
          </p:nvSpPr>
          <p:spPr>
            <a:xfrm rot="2789756" flipV="1">
              <a:off x="1062793" y="4372914"/>
              <a:ext cx="205414" cy="6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1023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1B1EEE0-5706-4E0A-9BB1-6BA50E873FF5}"/>
              </a:ext>
            </a:extLst>
          </p:cNvPr>
          <p:cNvSpPr txBox="1"/>
          <p:nvPr/>
        </p:nvSpPr>
        <p:spPr>
          <a:xfrm>
            <a:off x="337038" y="181957"/>
            <a:ext cx="7823774" cy="6494085"/>
          </a:xfrm>
          <a:prstGeom prst="rect">
            <a:avLst/>
          </a:prstGeom>
          <a:noFill/>
        </p:spPr>
        <p:txBody>
          <a:bodyPr wrap="square" rtlCol="0">
            <a:spAutoFit/>
          </a:bodyPr>
          <a:lstStyle/>
          <a:p>
            <a:r>
              <a:rPr lang="de-DE" sz="1600" u="sng" dirty="0"/>
              <a:t>Hier meine Idee für eine halbautomatische  "HG Refill Unit„:</a:t>
            </a:r>
          </a:p>
          <a:p>
            <a:endParaRPr lang="de-DE" sz="1600" dirty="0"/>
          </a:p>
          <a:p>
            <a:r>
              <a:rPr lang="de-DE" sz="1600" dirty="0"/>
              <a:t>Mit einer kleinen externen Wasserpumpe und eine elektronischen Steuerung, möchte ich die Reinigungsflüssigkeit zurück in den Ultraschallbad pumpen. </a:t>
            </a:r>
          </a:p>
          <a:p>
            <a:endParaRPr lang="de-DE" sz="1600" dirty="0"/>
          </a:p>
          <a:p>
            <a:r>
              <a:rPr lang="de-DE" sz="1600" b="1" dirty="0"/>
              <a:t>Betrieb</a:t>
            </a:r>
          </a:p>
          <a:p>
            <a:r>
              <a:rPr lang="de-DE" sz="1600" dirty="0"/>
              <a:t>Nach einem Reinigungszyklus wird der Wassertank ein klein wenig  herausgezogen und manuell ein kleiner Gummischlauch eingesteckt. </a:t>
            </a:r>
          </a:p>
          <a:p>
            <a:endParaRPr lang="de-DE" sz="1600" dirty="0"/>
          </a:p>
          <a:p>
            <a:r>
              <a:rPr lang="de-DE" sz="1600" dirty="0"/>
              <a:t>Mit einem Taster wird eine kleine Umwälzpumpe aktiviert und die Reinigungsflüssigkeit wird aus dem Wassertank zurück in das Ultraschallbad gepumpt. Die Pumpe wird mit einem elektronischen Zeitgeber gesteuert. Die Pumpe kann aber auch bei Bedarf manuell ein- und ausgeschaltet werden. </a:t>
            </a:r>
          </a:p>
          <a:p>
            <a:endParaRPr lang="de-DE" sz="1600" dirty="0"/>
          </a:p>
          <a:p>
            <a:r>
              <a:rPr lang="de-DE" sz="1600" dirty="0"/>
              <a:t>Nachdem das Ultraschallbad aufgefüllt wurde, wird der Wassertank wieder in das Gerät eingeschoben und eine neue Reinigung kann gestartet werden.    </a:t>
            </a:r>
          </a:p>
          <a:p>
            <a:r>
              <a:rPr lang="de-DE" sz="1600" dirty="0"/>
              <a:t>-------</a:t>
            </a:r>
          </a:p>
          <a:p>
            <a:r>
              <a:rPr lang="de-DE" sz="1600" dirty="0"/>
              <a:t>Das gesamte System wird außerhalb des </a:t>
            </a:r>
            <a:r>
              <a:rPr lang="de-DE" sz="1600" dirty="0" err="1"/>
              <a:t>HumminGuru</a:t>
            </a:r>
            <a:r>
              <a:rPr lang="de-DE" sz="1600" dirty="0"/>
              <a:t> in einem separaten Gehäuse installiert, sodass am </a:t>
            </a:r>
            <a:r>
              <a:rPr lang="de-DE" sz="1600" dirty="0" err="1"/>
              <a:t>Humminguru</a:t>
            </a:r>
            <a:r>
              <a:rPr lang="de-DE" sz="1600" dirty="0"/>
              <a:t>-Gerät nichts verändert wird!</a:t>
            </a:r>
          </a:p>
          <a:p>
            <a:endParaRPr lang="de-DE" sz="1600" dirty="0"/>
          </a:p>
          <a:p>
            <a:r>
              <a:rPr lang="de-DE" sz="1600" b="1" dirty="0"/>
              <a:t>Wichtiger Hinweis:</a:t>
            </a:r>
          </a:p>
          <a:p>
            <a:r>
              <a:rPr lang="de-DE" sz="1600" dirty="0"/>
              <a:t>Nach jedem Reinigungsvorgang muss der Tank ca. 1/3 rausgezogen und dann wieder eingesteckt werden, weil die Gerätelogik überwacht, ob der Tank (zum wieder befüllen) entnommen wurde oder nicht. Im Tankschicht befindet sich dazu oben ein kleiner Mikroschalter. Wird der Tank nicht gezogen, dann kann die Reinigung nicht gestartet werden. </a:t>
            </a:r>
          </a:p>
          <a:p>
            <a:r>
              <a:rPr lang="de-DE" sz="1600" dirty="0"/>
              <a:t>Alternativ zum rausziehen, kann da Gerät kurz aus- und dann wieder eingeschaltet werden.   </a:t>
            </a:r>
          </a:p>
        </p:txBody>
      </p:sp>
    </p:spTree>
    <p:extLst>
      <p:ext uri="{BB962C8B-B14F-4D97-AF65-F5344CB8AC3E}">
        <p14:creationId xmlns:p14="http://schemas.microsoft.com/office/powerpoint/2010/main" val="32418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84C87CE-2323-4442-B684-3EC2AA4924CD}"/>
              </a:ext>
            </a:extLst>
          </p:cNvPr>
          <p:cNvSpPr>
            <a:spLocks noGrp="1"/>
          </p:cNvSpPr>
          <p:nvPr>
            <p:ph idx="1"/>
          </p:nvPr>
        </p:nvSpPr>
        <p:spPr>
          <a:xfrm>
            <a:off x="444012" y="588840"/>
            <a:ext cx="7886700" cy="5938959"/>
          </a:xfrm>
        </p:spPr>
        <p:txBody>
          <a:bodyPr>
            <a:normAutofit fontScale="55000" lnSpcReduction="20000"/>
          </a:bodyPr>
          <a:lstStyle/>
          <a:p>
            <a:pPr marL="0" indent="0" algn="l" rtl="0">
              <a:buNone/>
            </a:pPr>
            <a:r>
              <a:rPr lang="en-US" sz="3300" b="1" i="0" u="sng" dirty="0">
                <a:solidFill>
                  <a:srgbClr val="050505"/>
                </a:solidFill>
                <a:effectLst/>
              </a:rPr>
              <a:t>Here is my idea for a semi-automatic "HG Refill Unit“:</a:t>
            </a:r>
          </a:p>
          <a:p>
            <a:pPr marL="0" indent="0" algn="l" rtl="0">
              <a:buNone/>
            </a:pPr>
            <a:r>
              <a:rPr lang="en-US" sz="2900" b="0" i="0" dirty="0">
                <a:solidFill>
                  <a:srgbClr val="050505"/>
                </a:solidFill>
                <a:effectLst/>
              </a:rPr>
              <a:t>With a small external water pump and an electronic control, I would like to pump the cleaning fluid back into the ultrasonic bath.</a:t>
            </a:r>
          </a:p>
          <a:p>
            <a:pPr marL="0" indent="0" algn="l" rtl="0">
              <a:buNone/>
            </a:pPr>
            <a:r>
              <a:rPr lang="en-US" sz="2900" b="1" i="0" dirty="0">
                <a:solidFill>
                  <a:srgbClr val="050505"/>
                </a:solidFill>
                <a:effectLst/>
              </a:rPr>
              <a:t>Operation</a:t>
            </a:r>
          </a:p>
          <a:p>
            <a:pPr marL="0" indent="0" algn="l" rtl="0">
              <a:buNone/>
            </a:pPr>
            <a:r>
              <a:rPr lang="en-US" sz="2900" b="0" i="0" dirty="0">
                <a:solidFill>
                  <a:srgbClr val="050505"/>
                </a:solidFill>
                <a:effectLst/>
              </a:rPr>
              <a:t>After a cleaning cycle, the water tank is pulled out a little and a small rubber hose is inserted manually. </a:t>
            </a:r>
          </a:p>
          <a:p>
            <a:pPr marL="0" indent="0" algn="l" rtl="0">
              <a:buNone/>
            </a:pPr>
            <a:r>
              <a:rPr lang="en-US" sz="2900" b="0" i="0" dirty="0">
                <a:solidFill>
                  <a:srgbClr val="050505"/>
                </a:solidFill>
                <a:effectLst/>
              </a:rPr>
              <a:t>A small circulation pump is activated with a button and the cleaning liquid is pumped back from the water tank into the ultrasonic bath. The pump is controlled by an electronic timer. The pump can also be switched on and off manually if required.</a:t>
            </a:r>
          </a:p>
          <a:p>
            <a:pPr marL="0" indent="0" algn="l" rtl="0">
              <a:buNone/>
            </a:pPr>
            <a:r>
              <a:rPr lang="en-US" sz="2900" b="0" i="0" dirty="0">
                <a:solidFill>
                  <a:srgbClr val="050505"/>
                </a:solidFill>
                <a:effectLst/>
              </a:rPr>
              <a:t>After the ultrasonic bath has been filled, the water tank is pushed back into the device and a new cleaning process can be started.</a:t>
            </a:r>
          </a:p>
          <a:p>
            <a:pPr marL="0" indent="0" algn="l" rtl="0">
              <a:buNone/>
            </a:pPr>
            <a:r>
              <a:rPr lang="en-US" sz="2900" b="0" i="0" dirty="0">
                <a:solidFill>
                  <a:srgbClr val="050505"/>
                </a:solidFill>
                <a:effectLst/>
              </a:rPr>
              <a:t>-------</a:t>
            </a:r>
          </a:p>
          <a:p>
            <a:pPr marL="0" indent="0" algn="l" rtl="0">
              <a:buNone/>
            </a:pPr>
            <a:r>
              <a:rPr lang="en-US" sz="2900" b="0" i="0" dirty="0">
                <a:solidFill>
                  <a:srgbClr val="050505"/>
                </a:solidFill>
                <a:effectLst/>
              </a:rPr>
              <a:t>I have already ordered all the necessary parts and in the course of January/</a:t>
            </a:r>
            <a:r>
              <a:rPr lang="en-US" sz="2900" dirty="0">
                <a:solidFill>
                  <a:srgbClr val="050505"/>
                </a:solidFill>
              </a:rPr>
              <a:t>F</a:t>
            </a:r>
            <a:r>
              <a:rPr lang="en-US" sz="2900" b="0" i="0" dirty="0">
                <a:solidFill>
                  <a:srgbClr val="050505"/>
                </a:solidFill>
                <a:effectLst/>
              </a:rPr>
              <a:t>ebruary I will assemble and test the entire system.</a:t>
            </a:r>
          </a:p>
          <a:p>
            <a:pPr marL="0" indent="0" algn="l" rtl="0">
              <a:buNone/>
            </a:pPr>
            <a:r>
              <a:rPr lang="en-US" sz="2900" b="0" i="0" dirty="0">
                <a:solidFill>
                  <a:srgbClr val="050505"/>
                </a:solidFill>
                <a:effectLst/>
              </a:rPr>
              <a:t>The entire system is installed outside the </a:t>
            </a:r>
            <a:r>
              <a:rPr lang="en-US" sz="2900" b="0" i="0" dirty="0" err="1">
                <a:solidFill>
                  <a:srgbClr val="050505"/>
                </a:solidFill>
                <a:effectLst/>
              </a:rPr>
              <a:t>HumminGuru</a:t>
            </a:r>
            <a:r>
              <a:rPr lang="en-US" sz="2900" b="0" i="0" dirty="0">
                <a:solidFill>
                  <a:srgbClr val="050505"/>
                </a:solidFill>
                <a:effectLst/>
              </a:rPr>
              <a:t> in a separate housing, so that on the </a:t>
            </a:r>
            <a:r>
              <a:rPr lang="en-US" sz="2900" b="0" i="0" dirty="0" err="1">
                <a:solidFill>
                  <a:srgbClr val="050505"/>
                </a:solidFill>
                <a:effectLst/>
              </a:rPr>
              <a:t>Humminguru</a:t>
            </a:r>
            <a:r>
              <a:rPr lang="en-US" sz="2900" b="0" i="0" dirty="0">
                <a:solidFill>
                  <a:srgbClr val="050505"/>
                </a:solidFill>
                <a:effectLst/>
              </a:rPr>
              <a:t> devic</a:t>
            </a:r>
            <a:r>
              <a:rPr lang="en-US" sz="2900" dirty="0">
                <a:solidFill>
                  <a:srgbClr val="050505"/>
                </a:solidFill>
              </a:rPr>
              <a:t>e</a:t>
            </a:r>
            <a:r>
              <a:rPr lang="en-US" sz="2900" b="0" i="0" dirty="0">
                <a:solidFill>
                  <a:srgbClr val="050505"/>
                </a:solidFill>
                <a:effectLst/>
              </a:rPr>
              <a:t> nothing is changed!</a:t>
            </a:r>
          </a:p>
          <a:p>
            <a:pPr marL="0" indent="0" algn="l" rtl="0">
              <a:buNone/>
            </a:pPr>
            <a:endParaRPr lang="en-US" sz="1200" dirty="0">
              <a:solidFill>
                <a:srgbClr val="050505"/>
              </a:solidFill>
            </a:endParaRPr>
          </a:p>
          <a:p>
            <a:pPr marL="0" indent="0" algn="l" rtl="0">
              <a:buNone/>
            </a:pPr>
            <a:r>
              <a:rPr lang="en-US" sz="2900" b="1" u="sng" dirty="0"/>
              <a:t>Important NOTE:</a:t>
            </a:r>
          </a:p>
          <a:p>
            <a:pPr marL="0" indent="0" algn="l" rtl="0">
              <a:buNone/>
            </a:pPr>
            <a:r>
              <a:rPr lang="en-US" sz="2900" dirty="0"/>
              <a:t>After each cleaning process, the tank must be pulled out approx. 1/3 and then plugged in again, because the device logic monitors whether the tank has been removed (for refilling) or not. There is a small microswitch at the top of the tank container. If the tank is not pulled out, the cleaning process cannot be started. </a:t>
            </a:r>
          </a:p>
          <a:p>
            <a:pPr marL="0" indent="0" algn="l" rtl="0">
              <a:buNone/>
            </a:pPr>
            <a:r>
              <a:rPr lang="en-US" sz="2900" dirty="0"/>
              <a:t>As an alternative to pulling it out, the device can be briefly switched off and then on again</a:t>
            </a:r>
            <a:r>
              <a:rPr lang="en-US" sz="3400" dirty="0"/>
              <a:t>.</a:t>
            </a:r>
            <a:endParaRPr lang="de-DE" sz="3400" dirty="0"/>
          </a:p>
        </p:txBody>
      </p:sp>
    </p:spTree>
    <p:extLst>
      <p:ext uri="{BB962C8B-B14F-4D97-AF65-F5344CB8AC3E}">
        <p14:creationId xmlns:p14="http://schemas.microsoft.com/office/powerpoint/2010/main" val="299202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C489502-E6EE-45A0-A354-FA265EEA828D}"/>
              </a:ext>
            </a:extLst>
          </p:cNvPr>
          <p:cNvSpPr txBox="1"/>
          <p:nvPr/>
        </p:nvSpPr>
        <p:spPr>
          <a:xfrm>
            <a:off x="346204" y="296842"/>
            <a:ext cx="8334141" cy="2123658"/>
          </a:xfrm>
          <a:prstGeom prst="rect">
            <a:avLst/>
          </a:prstGeom>
          <a:noFill/>
        </p:spPr>
        <p:txBody>
          <a:bodyPr wrap="none" rtlCol="0">
            <a:spAutoFit/>
          </a:bodyPr>
          <a:lstStyle/>
          <a:p>
            <a:r>
              <a:rPr lang="de-DE" sz="2400" b="1" dirty="0"/>
              <a:t>Umbau Wassertank</a:t>
            </a:r>
          </a:p>
          <a:p>
            <a:r>
              <a:rPr lang="de-DE" dirty="0"/>
              <a:t>Die einzige mechanische Änderung am </a:t>
            </a:r>
            <a:r>
              <a:rPr lang="de-DE" dirty="0" err="1"/>
              <a:t>HumminGuru</a:t>
            </a:r>
            <a:r>
              <a:rPr lang="de-DE" dirty="0"/>
              <a:t>-Gerät ist eine </a:t>
            </a:r>
          </a:p>
          <a:p>
            <a:r>
              <a:rPr lang="de-DE" dirty="0"/>
              <a:t>Bohrung bei der Griffmulde am Wassertank-Deckel. In diese Bohrung habe </a:t>
            </a:r>
          </a:p>
          <a:p>
            <a:r>
              <a:rPr lang="de-DE" dirty="0"/>
              <a:t>ich ein Plastikröhrchen mit wasserfesten Kleber eingeklebt und das Röhrchen</a:t>
            </a:r>
          </a:p>
          <a:p>
            <a:r>
              <a:rPr lang="de-DE" dirty="0"/>
              <a:t>reicht bis ganz knapp oberhalb des Tankbodens. In das Röhrchen wird nun der </a:t>
            </a:r>
          </a:p>
          <a:p>
            <a:r>
              <a:rPr lang="de-DE" dirty="0"/>
              <a:t>flexible Silikonschlauch eingesteckt. Dr Schlauch wird nicht verklebt und kann jederzeit </a:t>
            </a:r>
          </a:p>
          <a:p>
            <a:r>
              <a:rPr lang="de-DE" dirty="0"/>
              <a:t>entnommen werden, z.B. bei Wasserwechsel oder zur Tankreinigung.</a:t>
            </a:r>
          </a:p>
        </p:txBody>
      </p:sp>
      <p:pic>
        <p:nvPicPr>
          <p:cNvPr id="10" name="Grafik 9">
            <a:extLst>
              <a:ext uri="{FF2B5EF4-FFF2-40B4-BE49-F238E27FC236}">
                <a16:creationId xmlns:a16="http://schemas.microsoft.com/office/drawing/2014/main" id="{BC4A6553-A490-4F6A-88F6-E5773C025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891" y="3076467"/>
            <a:ext cx="3982804" cy="2986577"/>
          </a:xfrm>
          <a:prstGeom prst="rect">
            <a:avLst/>
          </a:prstGeom>
        </p:spPr>
      </p:pic>
      <p:pic>
        <p:nvPicPr>
          <p:cNvPr id="12" name="Grafik 11">
            <a:extLst>
              <a:ext uri="{FF2B5EF4-FFF2-40B4-BE49-F238E27FC236}">
                <a16:creationId xmlns:a16="http://schemas.microsoft.com/office/drawing/2014/main" id="{B8EACD90-CA13-4632-94AE-73529E03B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589650"/>
            <a:ext cx="5296307" cy="3971507"/>
          </a:xfrm>
          <a:prstGeom prst="rect">
            <a:avLst/>
          </a:prstGeom>
        </p:spPr>
      </p:pic>
    </p:spTree>
    <p:extLst>
      <p:ext uri="{BB962C8B-B14F-4D97-AF65-F5344CB8AC3E}">
        <p14:creationId xmlns:p14="http://schemas.microsoft.com/office/powerpoint/2010/main" val="377129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Bild 5 - 12V Wasserpumpe Membranpumpe Trinkwasserpumpe Frischwasserpumpe Mini Tauchpumpe">
            <a:extLst>
              <a:ext uri="{FF2B5EF4-FFF2-40B4-BE49-F238E27FC236}">
                <a16:creationId xmlns:a16="http://schemas.microsoft.com/office/drawing/2014/main" id="{FA2EEE0A-6E3D-4A2C-AE6F-144DE9AE8C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88" y="1493520"/>
            <a:ext cx="4130212" cy="4130212"/>
          </a:xfrm>
          <a:prstGeom prst="rect">
            <a:avLst/>
          </a:prstGeom>
          <a:noFill/>
          <a:ln>
            <a:noFill/>
          </a:ln>
        </p:spPr>
      </p:pic>
      <p:sp>
        <p:nvSpPr>
          <p:cNvPr id="5" name="Textfeld 4">
            <a:extLst>
              <a:ext uri="{FF2B5EF4-FFF2-40B4-BE49-F238E27FC236}">
                <a16:creationId xmlns:a16="http://schemas.microsoft.com/office/drawing/2014/main" id="{0E88CB79-2490-4EB0-AD02-904FEDDD1C3E}"/>
              </a:ext>
            </a:extLst>
          </p:cNvPr>
          <p:cNvSpPr txBox="1"/>
          <p:nvPr/>
        </p:nvSpPr>
        <p:spPr>
          <a:xfrm>
            <a:off x="279400" y="469900"/>
            <a:ext cx="3585084" cy="800219"/>
          </a:xfrm>
          <a:prstGeom prst="rect">
            <a:avLst/>
          </a:prstGeom>
          <a:noFill/>
        </p:spPr>
        <p:txBody>
          <a:bodyPr wrap="none" rtlCol="0">
            <a:spAutoFit/>
          </a:bodyPr>
          <a:lstStyle/>
          <a:p>
            <a:r>
              <a:rPr lang="de-DE" sz="2800" b="1" dirty="0"/>
              <a:t>Mini-Wasserpumpe </a:t>
            </a:r>
          </a:p>
          <a:p>
            <a:r>
              <a:rPr lang="de-DE" dirty="0"/>
              <a:t>eBay 6,77€ inkl. Versand (Dez. 2021)</a:t>
            </a:r>
          </a:p>
        </p:txBody>
      </p:sp>
      <p:sp>
        <p:nvSpPr>
          <p:cNvPr id="6" name="Textfeld 5">
            <a:extLst>
              <a:ext uri="{FF2B5EF4-FFF2-40B4-BE49-F238E27FC236}">
                <a16:creationId xmlns:a16="http://schemas.microsoft.com/office/drawing/2014/main" id="{7E61D7B7-40AC-47D4-96C2-4523B7AE15F6}"/>
              </a:ext>
            </a:extLst>
          </p:cNvPr>
          <p:cNvSpPr txBox="1"/>
          <p:nvPr/>
        </p:nvSpPr>
        <p:spPr>
          <a:xfrm>
            <a:off x="4527846" y="1526540"/>
            <a:ext cx="4314066" cy="3416320"/>
          </a:xfrm>
          <a:prstGeom prst="rect">
            <a:avLst/>
          </a:prstGeom>
          <a:noFill/>
        </p:spPr>
        <p:txBody>
          <a:bodyPr wrap="none" rtlCol="0">
            <a:spAutoFit/>
          </a:bodyPr>
          <a:lstStyle/>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Größe: ca. 90 * 35 * 40 mm</a:t>
            </a:r>
            <a:endParaRPr lang="de-DE"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Outlet: ca. 6 mm Durchmesser, </a:t>
            </a:r>
            <a:br>
              <a:rPr lang="de-DE" sz="1800" dirty="0">
                <a:solidFill>
                  <a:srgbClr val="000000"/>
                </a:solidFill>
                <a:effectLst/>
                <a:latin typeface="Arial" panose="020B0604020202020204" pitchFamily="34" charset="0"/>
                <a:ea typeface="Times New Roman" panose="02020603050405020304" pitchFamily="18" charset="0"/>
              </a:rPr>
            </a:br>
            <a:r>
              <a:rPr lang="de-DE" sz="1800" dirty="0">
                <a:solidFill>
                  <a:srgbClr val="000000"/>
                </a:solidFill>
                <a:effectLst/>
                <a:latin typeface="Arial" panose="020B0604020202020204" pitchFamily="34" charset="0"/>
                <a:ea typeface="Times New Roman" panose="02020603050405020304" pitchFamily="18" charset="0"/>
              </a:rPr>
              <a:t>            ca. 9 mm Außendurchmesser</a:t>
            </a:r>
            <a:endParaRPr lang="de-DE"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Spannung: </a:t>
            </a:r>
            <a:r>
              <a:rPr lang="de-DE" sz="1800" b="1" dirty="0">
                <a:solidFill>
                  <a:srgbClr val="000000"/>
                </a:solidFill>
                <a:effectLst/>
                <a:latin typeface="Arial" panose="020B0604020202020204" pitchFamily="34" charset="0"/>
                <a:ea typeface="Times New Roman" panose="02020603050405020304" pitchFamily="18" charset="0"/>
              </a:rPr>
              <a:t>Gleichstrom 12V</a:t>
            </a:r>
            <a:endParaRPr lang="de-DE" sz="18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Stromaufnahme: </a:t>
            </a:r>
            <a:r>
              <a:rPr lang="de-DE" sz="1800" b="1" dirty="0">
                <a:solidFill>
                  <a:srgbClr val="000000"/>
                </a:solidFill>
                <a:effectLst/>
                <a:latin typeface="Arial" panose="020B0604020202020204" pitchFamily="34" charset="0"/>
                <a:ea typeface="Times New Roman" panose="02020603050405020304" pitchFamily="18" charset="0"/>
              </a:rPr>
              <a:t>0,5 - 0.7A</a:t>
            </a:r>
            <a:endParaRPr lang="de-DE" sz="18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Ruhestrom: 0,18A</a:t>
            </a:r>
            <a:endParaRPr lang="de-DE"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max. Saughöhe: 2m</a:t>
            </a:r>
            <a:endParaRPr lang="de-DE"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Pumpleistung: </a:t>
            </a:r>
            <a:r>
              <a:rPr lang="de-DE" sz="1800" b="1" dirty="0">
                <a:solidFill>
                  <a:srgbClr val="000000"/>
                </a:solidFill>
                <a:effectLst/>
                <a:latin typeface="Arial" panose="020B0604020202020204" pitchFamily="34" charset="0"/>
                <a:ea typeface="Times New Roman" panose="02020603050405020304" pitchFamily="18" charset="0"/>
              </a:rPr>
              <a:t>ca. 1,5 – 2 L/min</a:t>
            </a:r>
            <a:endParaRPr lang="de-DE" sz="18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max. </a:t>
            </a:r>
            <a:r>
              <a:rPr lang="de-DE" sz="1800" dirty="0" err="1">
                <a:solidFill>
                  <a:srgbClr val="000000"/>
                </a:solidFill>
                <a:effectLst/>
                <a:latin typeface="Arial" panose="020B0604020202020204" pitchFamily="34" charset="0"/>
                <a:ea typeface="Times New Roman" panose="02020603050405020304" pitchFamily="18" charset="0"/>
              </a:rPr>
              <a:t>Pumphöhe</a:t>
            </a:r>
            <a:r>
              <a:rPr lang="de-DE" sz="1800" dirty="0">
                <a:solidFill>
                  <a:srgbClr val="000000"/>
                </a:solidFill>
                <a:effectLst/>
                <a:latin typeface="Arial" panose="020B0604020202020204" pitchFamily="34" charset="0"/>
                <a:ea typeface="Times New Roman" panose="02020603050405020304" pitchFamily="18" charset="0"/>
              </a:rPr>
              <a:t> 3m</a:t>
            </a:r>
            <a:endParaRPr lang="de-DE"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Betriebsdauer: </a:t>
            </a:r>
            <a:r>
              <a:rPr lang="de-DE" sz="1800" b="1" dirty="0">
                <a:solidFill>
                  <a:srgbClr val="000000"/>
                </a:solidFill>
                <a:effectLst/>
                <a:latin typeface="Arial" panose="020B0604020202020204" pitchFamily="34" charset="0"/>
                <a:ea typeface="Times New Roman" panose="02020603050405020304" pitchFamily="18" charset="0"/>
              </a:rPr>
              <a:t>ca. 2500 Std.</a:t>
            </a:r>
            <a:endParaRPr lang="de-DE" sz="18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800" dirty="0">
                <a:solidFill>
                  <a:srgbClr val="000000"/>
                </a:solidFill>
                <a:effectLst/>
                <a:latin typeface="Arial" panose="020B0604020202020204" pitchFamily="34" charset="0"/>
                <a:ea typeface="Times New Roman" panose="02020603050405020304" pitchFamily="18" charset="0"/>
              </a:rPr>
              <a:t>max. Wassertemperatur: bis zu 80</a:t>
            </a:r>
            <a:r>
              <a:rPr lang="de-DE" sz="18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endParaRPr lang="de-DE" sz="1800" dirty="0">
              <a:effectLst/>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68438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D23814A-A897-48B1-935C-CDCE7237EE37}"/>
              </a:ext>
            </a:extLst>
          </p:cNvPr>
          <p:cNvGrpSpPr/>
          <p:nvPr/>
        </p:nvGrpSpPr>
        <p:grpSpPr>
          <a:xfrm>
            <a:off x="253052" y="908110"/>
            <a:ext cx="8309167" cy="5422780"/>
            <a:chOff x="-178748" y="561795"/>
            <a:chExt cx="8309167" cy="5422780"/>
          </a:xfrm>
        </p:grpSpPr>
        <p:pic>
          <p:nvPicPr>
            <p:cNvPr id="5" name="Grafik 4">
              <a:extLst>
                <a:ext uri="{FF2B5EF4-FFF2-40B4-BE49-F238E27FC236}">
                  <a16:creationId xmlns:a16="http://schemas.microsoft.com/office/drawing/2014/main" id="{6E38AF8E-0CB0-4D0B-A787-359C33BA5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774" y="1278795"/>
              <a:ext cx="3274645" cy="3270552"/>
            </a:xfrm>
            <a:prstGeom prst="rect">
              <a:avLst/>
            </a:prstGeom>
          </p:spPr>
        </p:pic>
        <p:pic>
          <p:nvPicPr>
            <p:cNvPr id="1026" name="Picture 2" descr="Bild 1 - Benzinfilter Kraftstofffilter abschraubbar Roller Motorrad Quad 5/6mm (Lo.m1)neu">
              <a:extLst>
                <a:ext uri="{FF2B5EF4-FFF2-40B4-BE49-F238E27FC236}">
                  <a16:creationId xmlns:a16="http://schemas.microsoft.com/office/drawing/2014/main" id="{AA9B81DE-E852-4D49-9ABF-0025B4B7E6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5" t="29634" r="-1035" b="27546"/>
            <a:stretch/>
          </p:blipFill>
          <p:spPr bwMode="auto">
            <a:xfrm>
              <a:off x="251114" y="3885222"/>
              <a:ext cx="4908424" cy="209935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2CB627B-6A0B-44DC-A798-8344FB8D7497}"/>
                </a:ext>
              </a:extLst>
            </p:cNvPr>
            <p:cNvSpPr txBox="1"/>
            <p:nvPr/>
          </p:nvSpPr>
          <p:spPr>
            <a:xfrm>
              <a:off x="-178748" y="561795"/>
              <a:ext cx="6823022" cy="2000548"/>
            </a:xfrm>
            <a:prstGeom prst="rect">
              <a:avLst/>
            </a:prstGeom>
            <a:noFill/>
          </p:spPr>
          <p:txBody>
            <a:bodyPr wrap="none" rtlCol="0">
              <a:spAutoFit/>
            </a:bodyPr>
            <a:lstStyle/>
            <a:p>
              <a:r>
                <a:rPr lang="de-DE" dirty="0"/>
                <a:t>eBay  4,49€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i="0" u="none" strike="noStrike" cap="none" normalizeH="0" baseline="0" dirty="0">
                  <a:ln>
                    <a:noFill/>
                  </a:ln>
                  <a:solidFill>
                    <a:srgbClr val="333333"/>
                  </a:solidFill>
                  <a:effectLst/>
                  <a:latin typeface="Skin-market-sans"/>
                </a:rPr>
                <a:t>Benzinfilter Kraftstofffilter abschraubbar Roller Motorrad Quad 5/6mm</a:t>
              </a:r>
            </a:p>
            <a:p>
              <a:endParaRPr lang="de-DE" dirty="0"/>
            </a:p>
            <a:p>
              <a:endParaRPr lang="de-DE" dirty="0"/>
            </a:p>
            <a:p>
              <a:r>
                <a:rPr lang="de-DE" dirty="0"/>
                <a:t>Der Filter kann aufgeschraubt werden und ist</a:t>
              </a:r>
            </a:p>
            <a:p>
              <a:r>
                <a:rPr lang="de-DE" dirty="0"/>
                <a:t>mit einem Sieb aus Kunststoff ausgestattet. </a:t>
              </a:r>
            </a:p>
            <a:p>
              <a:endParaRPr lang="de-DE" sz="1600" dirty="0"/>
            </a:p>
          </p:txBody>
        </p:sp>
      </p:grpSp>
      <p:sp>
        <p:nvSpPr>
          <p:cNvPr id="3" name="Textfeld 2">
            <a:extLst>
              <a:ext uri="{FF2B5EF4-FFF2-40B4-BE49-F238E27FC236}">
                <a16:creationId xmlns:a16="http://schemas.microsoft.com/office/drawing/2014/main" id="{77179B01-D973-41D4-95BB-67329EA01A95}"/>
              </a:ext>
            </a:extLst>
          </p:cNvPr>
          <p:cNvSpPr txBox="1"/>
          <p:nvPr/>
        </p:nvSpPr>
        <p:spPr>
          <a:xfrm>
            <a:off x="253052" y="317500"/>
            <a:ext cx="1902059" cy="400110"/>
          </a:xfrm>
          <a:prstGeom prst="rect">
            <a:avLst/>
          </a:prstGeom>
          <a:noFill/>
        </p:spPr>
        <p:txBody>
          <a:bodyPr wrap="none" rtlCol="0">
            <a:spAutoFit/>
          </a:bodyPr>
          <a:lstStyle/>
          <a:p>
            <a:r>
              <a:rPr lang="de-DE" sz="2000" b="1" dirty="0"/>
              <a:t>Flüssigkeitsfilter</a:t>
            </a:r>
          </a:p>
        </p:txBody>
      </p:sp>
    </p:spTree>
    <p:extLst>
      <p:ext uri="{BB962C8B-B14F-4D97-AF65-F5344CB8AC3E}">
        <p14:creationId xmlns:p14="http://schemas.microsoft.com/office/powerpoint/2010/main" val="3766678087"/>
      </p:ext>
    </p:extLst>
  </p:cSld>
  <p:clrMapOvr>
    <a:masterClrMapping/>
  </p:clrMapOvr>
</p:sld>
</file>

<file path=ppt/theme/theme1.xml><?xml version="1.0" encoding="utf-8"?>
<a:theme xmlns:a="http://schemas.openxmlformats.org/drawingml/2006/main" name="Alfred Malejka 4 zu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fred Malejka 4 zu 3" id="{519D21E4-D19A-4169-ACD2-9775B8926647}" vid="{1F699ED0-835D-43F1-85D6-8472CCE4A39E}"/>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1773</Words>
  <Application>Microsoft Office PowerPoint</Application>
  <PresentationFormat>Bildschirmpräsentation (4:3)</PresentationFormat>
  <Paragraphs>340</Paragraphs>
  <Slides>27</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27</vt:i4>
      </vt:variant>
    </vt:vector>
  </HeadingPairs>
  <TitlesOfParts>
    <vt:vector size="38" baseType="lpstr">
      <vt:lpstr>Arial</vt:lpstr>
      <vt:lpstr>Arial</vt:lpstr>
      <vt:lpstr>Calibri</vt:lpstr>
      <vt:lpstr>Calibri Light</vt:lpstr>
      <vt:lpstr>Cambria Math</vt:lpstr>
      <vt:lpstr>Skin-market-sans</vt:lpstr>
      <vt:lpstr>Symbol</vt:lpstr>
      <vt:lpstr>Times New Roman</vt:lpstr>
      <vt:lpstr>Verdana</vt:lpstr>
      <vt:lpstr>Verdana</vt:lpstr>
      <vt:lpstr>Alfred Malejka 4 zu 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a-o.malejka@t-online.de</dc:creator>
  <cp:lastModifiedBy>a-o.malejka@t-online.de</cp:lastModifiedBy>
  <cp:revision>81</cp:revision>
  <dcterms:created xsi:type="dcterms:W3CDTF">2021-12-19T20:13:57Z</dcterms:created>
  <dcterms:modified xsi:type="dcterms:W3CDTF">2022-01-13T16:02:28Z</dcterms:modified>
</cp:coreProperties>
</file>